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04" r:id="rId3"/>
    <p:sldMasterId id="2147483710" r:id="rId4"/>
  </p:sldMasterIdLst>
  <p:notesMasterIdLst>
    <p:notesMasterId r:id="rId25"/>
  </p:notesMasterIdLst>
  <p:sldIdLst>
    <p:sldId id="257" r:id="rId5"/>
    <p:sldId id="259" r:id="rId6"/>
    <p:sldId id="300" r:id="rId7"/>
    <p:sldId id="583" r:id="rId8"/>
    <p:sldId id="584" r:id="rId9"/>
    <p:sldId id="586" r:id="rId10"/>
    <p:sldId id="258" r:id="rId11"/>
    <p:sldId id="585" r:id="rId12"/>
    <p:sldId id="256" r:id="rId13"/>
    <p:sldId id="587" r:id="rId14"/>
    <p:sldId id="266" r:id="rId15"/>
    <p:sldId id="588" r:id="rId16"/>
    <p:sldId id="261" r:id="rId17"/>
    <p:sldId id="274" r:id="rId18"/>
    <p:sldId id="275" r:id="rId19"/>
    <p:sldId id="285" r:id="rId20"/>
    <p:sldId id="589" r:id="rId21"/>
    <p:sldId id="590" r:id="rId22"/>
    <p:sldId id="299" r:id="rId23"/>
    <p:sldId id="2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6" d="100"/>
          <a:sy n="96" d="100"/>
        </p:scale>
        <p:origin x="14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6201D-0C46-45A7-9197-A07AF62A80FD}" type="datetimeFigureOut">
              <a:rPr lang="en-GB" smtClean="0"/>
              <a:t>04/12/2021</a:t>
            </a:fld>
            <a:endParaRPr lang="en-GB" dirty="0"/>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74ADC-3130-48BF-979C-B65BB5E42FEC}" type="slidenum">
              <a:rPr lang="en-GB" smtClean="0"/>
              <a:t>‹#›</a:t>
            </a:fld>
            <a:endParaRPr lang="en-GB" dirty="0"/>
          </a:p>
        </p:txBody>
      </p:sp>
    </p:spTree>
    <p:extLst>
      <p:ext uri="{BB962C8B-B14F-4D97-AF65-F5344CB8AC3E}">
        <p14:creationId xmlns:p14="http://schemas.microsoft.com/office/powerpoint/2010/main" val="351252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And one more last advice: follow your dreams.</a:t>
            </a:r>
          </a:p>
          <a:p>
            <a:endParaRPr lang="en-GB"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19CB9-4994-4F51-B8AE-DA0EDAB3C5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86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313555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156257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426057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3083"/>
            <a:ext cx="9144000" cy="4898390"/>
          </a:xfrm>
          <a:custGeom>
            <a:avLst/>
            <a:gdLst/>
            <a:ahLst/>
            <a:cxnLst/>
            <a:rect l="l" t="t" r="r" b="b"/>
            <a:pathLst>
              <a:path w="9144000" h="4898390">
                <a:moveTo>
                  <a:pt x="9144000" y="0"/>
                </a:moveTo>
                <a:lnTo>
                  <a:pt x="0" y="0"/>
                </a:lnTo>
                <a:lnTo>
                  <a:pt x="0" y="4898136"/>
                </a:lnTo>
                <a:lnTo>
                  <a:pt x="9144000" y="4898136"/>
                </a:lnTo>
                <a:lnTo>
                  <a:pt x="9144000" y="0"/>
                </a:lnTo>
                <a:close/>
              </a:path>
            </a:pathLst>
          </a:custGeom>
          <a:solidFill>
            <a:srgbClr val="0A4EA1"/>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1331975" y="0"/>
            <a:ext cx="2087879" cy="1629155"/>
          </a:xfrm>
          <a:prstGeom prst="rect">
            <a:avLst/>
          </a:prstGeom>
        </p:spPr>
      </p:pic>
      <p:pic>
        <p:nvPicPr>
          <p:cNvPr id="18" name="bg object 18"/>
          <p:cNvPicPr/>
          <p:nvPr/>
        </p:nvPicPr>
        <p:blipFill>
          <a:blip r:embed="rId3" cstate="print"/>
          <a:stretch>
            <a:fillRect/>
          </a:stretch>
        </p:blipFill>
        <p:spPr>
          <a:xfrm>
            <a:off x="1691639" y="6118859"/>
            <a:ext cx="3023616" cy="576072"/>
          </a:xfrm>
          <a:prstGeom prst="rect">
            <a:avLst/>
          </a:prstGeom>
        </p:spPr>
      </p:pic>
      <p:sp>
        <p:nvSpPr>
          <p:cNvPr id="19" name="bg object 19"/>
          <p:cNvSpPr/>
          <p:nvPr/>
        </p:nvSpPr>
        <p:spPr>
          <a:xfrm>
            <a:off x="1581912" y="1536191"/>
            <a:ext cx="7344409" cy="4417060"/>
          </a:xfrm>
          <a:custGeom>
            <a:avLst/>
            <a:gdLst/>
            <a:ahLst/>
            <a:cxnLst/>
            <a:rect l="l" t="t" r="r" b="b"/>
            <a:pathLst>
              <a:path w="7344409" h="4417060">
                <a:moveTo>
                  <a:pt x="0" y="0"/>
                </a:moveTo>
                <a:lnTo>
                  <a:pt x="0" y="4416552"/>
                </a:lnTo>
                <a:lnTo>
                  <a:pt x="7344156" y="4416552"/>
                </a:lnTo>
                <a:lnTo>
                  <a:pt x="0" y="0"/>
                </a:lnTo>
                <a:close/>
              </a:path>
            </a:pathLst>
          </a:custGeom>
          <a:solidFill>
            <a:srgbClr val="093A82"/>
          </a:solidFill>
        </p:spPr>
        <p:txBody>
          <a:bodyPr wrap="square" lIns="0" tIns="0" rIns="0" bIns="0" rtlCol="0"/>
          <a:lstStyle/>
          <a:p>
            <a:endParaRPr dirty="0"/>
          </a:p>
        </p:txBody>
      </p:sp>
      <p:pic>
        <p:nvPicPr>
          <p:cNvPr id="20" name="bg object 20"/>
          <p:cNvPicPr/>
          <p:nvPr/>
        </p:nvPicPr>
        <p:blipFill>
          <a:blip r:embed="rId4" cstate="print"/>
          <a:stretch>
            <a:fillRect/>
          </a:stretch>
        </p:blipFill>
        <p:spPr>
          <a:xfrm>
            <a:off x="35051" y="1196340"/>
            <a:ext cx="1574291" cy="4754880"/>
          </a:xfrm>
          <a:prstGeom prst="rect">
            <a:avLst/>
          </a:prstGeom>
        </p:spPr>
      </p:pic>
      <p:pic>
        <p:nvPicPr>
          <p:cNvPr id="21" name="bg object 21"/>
          <p:cNvPicPr/>
          <p:nvPr/>
        </p:nvPicPr>
        <p:blipFill>
          <a:blip r:embed="rId5" cstate="print"/>
          <a:stretch>
            <a:fillRect/>
          </a:stretch>
        </p:blipFill>
        <p:spPr>
          <a:xfrm>
            <a:off x="185928" y="6182867"/>
            <a:ext cx="1476756" cy="288035"/>
          </a:xfrm>
          <a:prstGeom prst="rect">
            <a:avLst/>
          </a:prstGeom>
        </p:spPr>
      </p:pic>
      <p:sp>
        <p:nvSpPr>
          <p:cNvPr id="2" name="Holder 2"/>
          <p:cNvSpPr>
            <a:spLocks noGrp="1"/>
          </p:cNvSpPr>
          <p:nvPr>
            <p:ph type="title"/>
          </p:nvPr>
        </p:nvSpPr>
        <p:spPr/>
        <p:txBody>
          <a:bodyPr lIns="0" tIns="0" rIns="0" bIns="0"/>
          <a:lstStyle>
            <a:lvl1pPr>
              <a:defRPr sz="2800" b="0" i="0">
                <a:solidFill>
                  <a:srgbClr val="1F487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5727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1685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4276" y="908303"/>
            <a:ext cx="7489190" cy="0"/>
          </a:xfrm>
          <a:custGeom>
            <a:avLst/>
            <a:gdLst/>
            <a:ahLst/>
            <a:cxnLst/>
            <a:rect l="l" t="t" r="r" b="b"/>
            <a:pathLst>
              <a:path w="7489190">
                <a:moveTo>
                  <a:pt x="0" y="0"/>
                </a:moveTo>
                <a:lnTo>
                  <a:pt x="7488808" y="0"/>
                </a:lnTo>
              </a:path>
            </a:pathLst>
          </a:custGeom>
          <a:ln w="9144">
            <a:solidFill>
              <a:srgbClr val="497DBA"/>
            </a:solidFill>
          </a:ln>
        </p:spPr>
        <p:txBody>
          <a:bodyPr wrap="square" lIns="0" tIns="0" rIns="0" bIns="0" rtlCol="0"/>
          <a:lstStyle/>
          <a:p>
            <a:endParaRPr dirty="0"/>
          </a:p>
        </p:txBody>
      </p:sp>
      <p:sp>
        <p:nvSpPr>
          <p:cNvPr id="17" name="bg object 17"/>
          <p:cNvSpPr/>
          <p:nvPr/>
        </p:nvSpPr>
        <p:spPr>
          <a:xfrm>
            <a:off x="0" y="6380987"/>
            <a:ext cx="9144000" cy="477520"/>
          </a:xfrm>
          <a:custGeom>
            <a:avLst/>
            <a:gdLst/>
            <a:ahLst/>
            <a:cxnLst/>
            <a:rect l="l" t="t" r="r" b="b"/>
            <a:pathLst>
              <a:path w="9144000" h="477520">
                <a:moveTo>
                  <a:pt x="9144000" y="0"/>
                </a:moveTo>
                <a:lnTo>
                  <a:pt x="0" y="0"/>
                </a:lnTo>
                <a:lnTo>
                  <a:pt x="0" y="477011"/>
                </a:lnTo>
                <a:lnTo>
                  <a:pt x="9144000" y="477011"/>
                </a:lnTo>
                <a:lnTo>
                  <a:pt x="9144000" y="0"/>
                </a:lnTo>
                <a:close/>
              </a:path>
            </a:pathLst>
          </a:custGeom>
          <a:solidFill>
            <a:srgbClr val="E9EFFA"/>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0" i="0">
                <a:solidFill>
                  <a:srgbClr val="1F487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6360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F487C"/>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8154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3083"/>
            <a:ext cx="9144000" cy="4898390"/>
          </a:xfrm>
          <a:custGeom>
            <a:avLst/>
            <a:gdLst/>
            <a:ahLst/>
            <a:cxnLst/>
            <a:rect l="l" t="t" r="r" b="b"/>
            <a:pathLst>
              <a:path w="9144000" h="4898390">
                <a:moveTo>
                  <a:pt x="9144000" y="0"/>
                </a:moveTo>
                <a:lnTo>
                  <a:pt x="0" y="0"/>
                </a:lnTo>
                <a:lnTo>
                  <a:pt x="0" y="4898136"/>
                </a:lnTo>
                <a:lnTo>
                  <a:pt x="9144000" y="4898136"/>
                </a:lnTo>
                <a:lnTo>
                  <a:pt x="9144000" y="0"/>
                </a:lnTo>
                <a:close/>
              </a:path>
            </a:pathLst>
          </a:custGeom>
          <a:solidFill>
            <a:srgbClr val="0A4EA1"/>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1331975" y="0"/>
            <a:ext cx="2087879" cy="1629155"/>
          </a:xfrm>
          <a:prstGeom prst="rect">
            <a:avLst/>
          </a:prstGeom>
        </p:spPr>
      </p:pic>
      <p:pic>
        <p:nvPicPr>
          <p:cNvPr id="18" name="bg object 18"/>
          <p:cNvPicPr/>
          <p:nvPr/>
        </p:nvPicPr>
        <p:blipFill>
          <a:blip r:embed="rId3" cstate="print"/>
          <a:stretch>
            <a:fillRect/>
          </a:stretch>
        </p:blipFill>
        <p:spPr>
          <a:xfrm>
            <a:off x="1691639" y="6118859"/>
            <a:ext cx="3023616" cy="576072"/>
          </a:xfrm>
          <a:prstGeom prst="rect">
            <a:avLst/>
          </a:prstGeom>
        </p:spPr>
      </p:pic>
      <p:sp>
        <p:nvSpPr>
          <p:cNvPr id="19" name="bg object 19"/>
          <p:cNvSpPr/>
          <p:nvPr/>
        </p:nvSpPr>
        <p:spPr>
          <a:xfrm>
            <a:off x="1581912" y="1536191"/>
            <a:ext cx="7344409" cy="4417060"/>
          </a:xfrm>
          <a:custGeom>
            <a:avLst/>
            <a:gdLst/>
            <a:ahLst/>
            <a:cxnLst/>
            <a:rect l="l" t="t" r="r" b="b"/>
            <a:pathLst>
              <a:path w="7344409" h="4417060">
                <a:moveTo>
                  <a:pt x="0" y="0"/>
                </a:moveTo>
                <a:lnTo>
                  <a:pt x="0" y="4416552"/>
                </a:lnTo>
                <a:lnTo>
                  <a:pt x="7344156" y="4416552"/>
                </a:lnTo>
                <a:lnTo>
                  <a:pt x="0" y="0"/>
                </a:lnTo>
                <a:close/>
              </a:path>
            </a:pathLst>
          </a:custGeom>
          <a:solidFill>
            <a:srgbClr val="093A82"/>
          </a:solidFill>
        </p:spPr>
        <p:txBody>
          <a:bodyPr wrap="square" lIns="0" tIns="0" rIns="0" bIns="0" rtlCol="0"/>
          <a:lstStyle/>
          <a:p>
            <a:endParaRPr dirty="0"/>
          </a:p>
        </p:txBody>
      </p:sp>
      <p:pic>
        <p:nvPicPr>
          <p:cNvPr id="20" name="bg object 20"/>
          <p:cNvPicPr/>
          <p:nvPr/>
        </p:nvPicPr>
        <p:blipFill>
          <a:blip r:embed="rId4" cstate="print"/>
          <a:stretch>
            <a:fillRect/>
          </a:stretch>
        </p:blipFill>
        <p:spPr>
          <a:xfrm>
            <a:off x="35051" y="1196340"/>
            <a:ext cx="1574291" cy="4754880"/>
          </a:xfrm>
          <a:prstGeom prst="rect">
            <a:avLst/>
          </a:prstGeom>
        </p:spPr>
      </p:pic>
      <p:pic>
        <p:nvPicPr>
          <p:cNvPr id="21" name="bg object 21"/>
          <p:cNvPicPr/>
          <p:nvPr/>
        </p:nvPicPr>
        <p:blipFill>
          <a:blip r:embed="rId5" cstate="print"/>
          <a:stretch>
            <a:fillRect/>
          </a:stretch>
        </p:blipFill>
        <p:spPr>
          <a:xfrm>
            <a:off x="185928" y="6182867"/>
            <a:ext cx="1476756" cy="288035"/>
          </a:xfrm>
          <a:prstGeom prst="rect">
            <a:avLst/>
          </a:prstGeom>
        </p:spPr>
      </p:pic>
      <p:sp>
        <p:nvSpPr>
          <p:cNvPr id="2" name="Holder 2"/>
          <p:cNvSpPr>
            <a:spLocks noGrp="1"/>
          </p:cNvSpPr>
          <p:nvPr>
            <p:ph type="title"/>
          </p:nvPr>
        </p:nvSpPr>
        <p:spPr/>
        <p:txBody>
          <a:bodyPr lIns="0" tIns="0" rIns="0" bIns="0"/>
          <a:lstStyle>
            <a:lvl1pPr>
              <a:defRPr sz="2800" b="0" i="0">
                <a:solidFill>
                  <a:srgbClr val="1F487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8374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836675"/>
            <a:ext cx="9133332" cy="3168396"/>
          </a:xfrm>
          <a:prstGeom prst="rect">
            <a:avLst/>
          </a:prstGeom>
        </p:spPr>
      </p:pic>
      <p:sp>
        <p:nvSpPr>
          <p:cNvPr id="17" name="bg object 17"/>
          <p:cNvSpPr/>
          <p:nvPr/>
        </p:nvSpPr>
        <p:spPr>
          <a:xfrm>
            <a:off x="0" y="6062472"/>
            <a:ext cx="9133840" cy="795655"/>
          </a:xfrm>
          <a:custGeom>
            <a:avLst/>
            <a:gdLst/>
            <a:ahLst/>
            <a:cxnLst/>
            <a:rect l="l" t="t" r="r" b="b"/>
            <a:pathLst>
              <a:path w="9133840" h="795654">
                <a:moveTo>
                  <a:pt x="0" y="795525"/>
                </a:moveTo>
                <a:lnTo>
                  <a:pt x="9133330" y="795525"/>
                </a:lnTo>
                <a:lnTo>
                  <a:pt x="9133330" y="0"/>
                </a:lnTo>
                <a:lnTo>
                  <a:pt x="0" y="0"/>
                </a:lnTo>
                <a:lnTo>
                  <a:pt x="0" y="795525"/>
                </a:lnTo>
                <a:close/>
              </a:path>
            </a:pathLst>
          </a:custGeom>
          <a:solidFill>
            <a:srgbClr val="E9EFFA"/>
          </a:solidFill>
        </p:spPr>
        <p:txBody>
          <a:bodyPr wrap="square" lIns="0" tIns="0" rIns="0" bIns="0" rtlCol="0"/>
          <a:lstStyle/>
          <a:p>
            <a:endParaRPr dirty="0"/>
          </a:p>
        </p:txBody>
      </p:sp>
      <p:sp>
        <p:nvSpPr>
          <p:cNvPr id="18" name="bg object 18"/>
          <p:cNvSpPr/>
          <p:nvPr/>
        </p:nvSpPr>
        <p:spPr>
          <a:xfrm>
            <a:off x="0" y="6062472"/>
            <a:ext cx="9133840" cy="795655"/>
          </a:xfrm>
          <a:custGeom>
            <a:avLst/>
            <a:gdLst/>
            <a:ahLst/>
            <a:cxnLst/>
            <a:rect l="l" t="t" r="r" b="b"/>
            <a:pathLst>
              <a:path w="9133840" h="795654">
                <a:moveTo>
                  <a:pt x="9133330" y="795525"/>
                </a:moveTo>
                <a:lnTo>
                  <a:pt x="9133330" y="0"/>
                </a:lnTo>
                <a:lnTo>
                  <a:pt x="0" y="0"/>
                </a:lnTo>
              </a:path>
            </a:pathLst>
          </a:custGeom>
          <a:ln w="9144">
            <a:solidFill>
              <a:srgbClr val="E36C09"/>
            </a:solidFill>
            <a:prstDash val="sysDash"/>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592080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1" y="2125980"/>
            <a:ext cx="77724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80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2390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2839" y="115446"/>
            <a:ext cx="8431530" cy="215349"/>
          </a:xfrm>
        </p:spPr>
        <p:txBody>
          <a:bodyPr lIns="0" tIns="0" rIns="0" bIns="0"/>
          <a:lstStyle>
            <a:lvl1pPr>
              <a:defRPr sz="1400" b="1"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075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1514327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2839" y="115446"/>
            <a:ext cx="8431530" cy="215349"/>
          </a:xfrm>
        </p:spPr>
        <p:txBody>
          <a:bodyPr lIns="0" tIns="0" rIns="0" bIns="0"/>
          <a:lstStyle>
            <a:lvl1pPr>
              <a:defRPr sz="1400" b="1" i="0">
                <a:solidFill>
                  <a:srgbClr val="C00000"/>
                </a:solidFill>
                <a:latin typeface="Calibri"/>
                <a:cs typeface="Calibri"/>
              </a:defRPr>
            </a:lvl1pPr>
          </a:lstStyle>
          <a:p>
            <a:endParaRPr/>
          </a:p>
        </p:txBody>
      </p:sp>
      <p:sp>
        <p:nvSpPr>
          <p:cNvPr id="3" name="Holder 3"/>
          <p:cNvSpPr>
            <a:spLocks noGrp="1"/>
          </p:cNvSpPr>
          <p:nvPr>
            <p:ph sz="half" idx="2"/>
          </p:nvPr>
        </p:nvSpPr>
        <p:spPr>
          <a:xfrm>
            <a:off x="457201"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4138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3608"/>
            <a:ext cx="8159750" cy="547964"/>
          </a:xfrm>
          <a:custGeom>
            <a:avLst/>
            <a:gdLst/>
            <a:ahLst/>
            <a:cxnLst/>
            <a:rect l="l" t="t" r="r" b="b"/>
            <a:pathLst>
              <a:path w="8159750" h="411479">
                <a:moveTo>
                  <a:pt x="8159496" y="0"/>
                </a:moveTo>
                <a:lnTo>
                  <a:pt x="0" y="0"/>
                </a:lnTo>
                <a:lnTo>
                  <a:pt x="0" y="411479"/>
                </a:lnTo>
                <a:lnTo>
                  <a:pt x="8159496" y="411479"/>
                </a:lnTo>
                <a:lnTo>
                  <a:pt x="8159496" y="0"/>
                </a:lnTo>
                <a:close/>
              </a:path>
            </a:pathLst>
          </a:custGeom>
          <a:solidFill>
            <a:srgbClr val="97A23D"/>
          </a:solidFill>
        </p:spPr>
        <p:txBody>
          <a:bodyPr wrap="square" lIns="0" tIns="0" rIns="0" bIns="0" rtlCol="0"/>
          <a:lstStyle/>
          <a:p>
            <a:endParaRPr sz="2397" dirty="0"/>
          </a:p>
        </p:txBody>
      </p:sp>
      <p:pic>
        <p:nvPicPr>
          <p:cNvPr id="17" name="bg object 17"/>
          <p:cNvPicPr/>
          <p:nvPr/>
        </p:nvPicPr>
        <p:blipFill>
          <a:blip r:embed="rId2" cstate="print"/>
          <a:stretch>
            <a:fillRect/>
          </a:stretch>
        </p:blipFill>
        <p:spPr>
          <a:xfrm>
            <a:off x="8231797" y="6424239"/>
            <a:ext cx="800276" cy="303472"/>
          </a:xfrm>
          <a:prstGeom prst="rect">
            <a:avLst/>
          </a:prstGeom>
        </p:spPr>
      </p:pic>
      <p:pic>
        <p:nvPicPr>
          <p:cNvPr id="18" name="bg object 18"/>
          <p:cNvPicPr/>
          <p:nvPr/>
        </p:nvPicPr>
        <p:blipFill>
          <a:blip r:embed="rId3" cstate="print"/>
          <a:stretch>
            <a:fillRect/>
          </a:stretch>
        </p:blipFill>
        <p:spPr>
          <a:xfrm>
            <a:off x="0" y="2"/>
            <a:ext cx="9144000" cy="6851572"/>
          </a:xfrm>
          <a:prstGeom prst="rect">
            <a:avLst/>
          </a:prstGeom>
        </p:spPr>
      </p:pic>
      <p:pic>
        <p:nvPicPr>
          <p:cNvPr id="19" name="bg object 19"/>
          <p:cNvPicPr/>
          <p:nvPr/>
        </p:nvPicPr>
        <p:blipFill>
          <a:blip r:embed="rId4" cstate="print"/>
          <a:stretch>
            <a:fillRect/>
          </a:stretch>
        </p:blipFill>
        <p:spPr>
          <a:xfrm>
            <a:off x="8634983" y="198889"/>
            <a:ext cx="307848" cy="568258"/>
          </a:xfrm>
          <a:prstGeom prst="rect">
            <a:avLst/>
          </a:prstGeom>
        </p:spPr>
      </p:pic>
      <p:pic>
        <p:nvPicPr>
          <p:cNvPr id="20" name="bg object 20"/>
          <p:cNvPicPr/>
          <p:nvPr/>
        </p:nvPicPr>
        <p:blipFill>
          <a:blip r:embed="rId5" cstate="print"/>
          <a:stretch>
            <a:fillRect/>
          </a:stretch>
        </p:blipFill>
        <p:spPr>
          <a:xfrm>
            <a:off x="115824" y="133947"/>
            <a:ext cx="512065" cy="681909"/>
          </a:xfrm>
          <a:prstGeom prst="rect">
            <a:avLst/>
          </a:prstGeom>
        </p:spPr>
      </p:pic>
      <p:sp>
        <p:nvSpPr>
          <p:cNvPr id="2" name="Holder 2"/>
          <p:cNvSpPr>
            <a:spLocks noGrp="1"/>
          </p:cNvSpPr>
          <p:nvPr>
            <p:ph type="title"/>
          </p:nvPr>
        </p:nvSpPr>
        <p:spPr>
          <a:xfrm>
            <a:off x="262839" y="115446"/>
            <a:ext cx="8431530" cy="215349"/>
          </a:xfrm>
        </p:spPr>
        <p:txBody>
          <a:bodyPr lIns="0" tIns="0" rIns="0" bIns="0"/>
          <a:lstStyle>
            <a:lvl1pPr>
              <a:defRPr sz="1400" b="1"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632832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3608"/>
            <a:ext cx="8159750" cy="547964"/>
          </a:xfrm>
          <a:custGeom>
            <a:avLst/>
            <a:gdLst/>
            <a:ahLst/>
            <a:cxnLst/>
            <a:rect l="l" t="t" r="r" b="b"/>
            <a:pathLst>
              <a:path w="8159750" h="411479">
                <a:moveTo>
                  <a:pt x="8159496" y="0"/>
                </a:moveTo>
                <a:lnTo>
                  <a:pt x="0" y="0"/>
                </a:lnTo>
                <a:lnTo>
                  <a:pt x="0" y="411479"/>
                </a:lnTo>
                <a:lnTo>
                  <a:pt x="8159496" y="411479"/>
                </a:lnTo>
                <a:lnTo>
                  <a:pt x="8159496" y="0"/>
                </a:lnTo>
                <a:close/>
              </a:path>
            </a:pathLst>
          </a:custGeom>
          <a:solidFill>
            <a:srgbClr val="97A23D"/>
          </a:solidFill>
        </p:spPr>
        <p:txBody>
          <a:bodyPr wrap="square" lIns="0" tIns="0" rIns="0" bIns="0" rtlCol="0"/>
          <a:lstStyle/>
          <a:p>
            <a:endParaRPr sz="2397" dirty="0"/>
          </a:p>
        </p:txBody>
      </p:sp>
      <p:pic>
        <p:nvPicPr>
          <p:cNvPr id="17" name="bg object 17"/>
          <p:cNvPicPr/>
          <p:nvPr/>
        </p:nvPicPr>
        <p:blipFill>
          <a:blip r:embed="rId2" cstate="print"/>
          <a:stretch>
            <a:fillRect/>
          </a:stretch>
        </p:blipFill>
        <p:spPr>
          <a:xfrm>
            <a:off x="8231797" y="6424239"/>
            <a:ext cx="800276" cy="303472"/>
          </a:xfrm>
          <a:prstGeom prst="rect">
            <a:avLst/>
          </a:prstGeom>
        </p:spPr>
      </p:pic>
      <p:pic>
        <p:nvPicPr>
          <p:cNvPr id="18" name="bg object 18"/>
          <p:cNvPicPr/>
          <p:nvPr/>
        </p:nvPicPr>
        <p:blipFill>
          <a:blip r:embed="rId3" cstate="print"/>
          <a:stretch>
            <a:fillRect/>
          </a:stretch>
        </p:blipFill>
        <p:spPr>
          <a:xfrm>
            <a:off x="0" y="2"/>
            <a:ext cx="9144000" cy="6851572"/>
          </a:xfrm>
          <a:prstGeom prst="rect">
            <a:avLst/>
          </a:prstGeom>
        </p:spPr>
      </p:pic>
      <p:pic>
        <p:nvPicPr>
          <p:cNvPr id="19" name="bg object 19"/>
          <p:cNvPicPr/>
          <p:nvPr/>
        </p:nvPicPr>
        <p:blipFill>
          <a:blip r:embed="rId4" cstate="print"/>
          <a:stretch>
            <a:fillRect/>
          </a:stretch>
        </p:blipFill>
        <p:spPr>
          <a:xfrm>
            <a:off x="8634983" y="198889"/>
            <a:ext cx="307848" cy="568258"/>
          </a:xfrm>
          <a:prstGeom prst="rect">
            <a:avLst/>
          </a:prstGeom>
        </p:spPr>
      </p:pic>
      <p:pic>
        <p:nvPicPr>
          <p:cNvPr id="20" name="bg object 20"/>
          <p:cNvPicPr/>
          <p:nvPr/>
        </p:nvPicPr>
        <p:blipFill>
          <a:blip r:embed="rId5" cstate="print"/>
          <a:stretch>
            <a:fillRect/>
          </a:stretch>
        </p:blipFill>
        <p:spPr>
          <a:xfrm>
            <a:off x="115824" y="133947"/>
            <a:ext cx="512065" cy="681909"/>
          </a:xfrm>
          <a:prstGeom prst="rect">
            <a:avLst/>
          </a:prstGeom>
        </p:spPr>
      </p:pic>
      <p:sp>
        <p:nvSpPr>
          <p:cNvPr id="2" name="Holder 2"/>
          <p:cNvSpPr>
            <a:spLocks noGrp="1"/>
          </p:cNvSpPr>
          <p:nvPr>
            <p:ph type="ftr" sz="quarter" idx="5"/>
          </p:nvPr>
        </p:nvSpPr>
        <p:spPr/>
        <p:txBody>
          <a:bodyPr lIns="0" tIns="0" rIns="0" bIns="0"/>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64272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a:p>
        </p:txBody>
      </p:sp>
      <p:sp>
        <p:nvSpPr>
          <p:cNvPr id="4" name="Dátum helye 3"/>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5" name="Élőláb helye 4"/>
          <p:cNvSpPr>
            <a:spLocks noGrp="1"/>
          </p:cNvSpPr>
          <p:nvPr>
            <p:ph type="ftr" sz="quarter" idx="11"/>
          </p:nvPr>
        </p:nvSpPr>
        <p:spPr/>
        <p:txBody>
          <a:bodyPr/>
          <a:lstStyle/>
          <a:p>
            <a:endParaRPr lang="en-GB" dirty="0"/>
          </a:p>
        </p:txBody>
      </p:sp>
      <p:sp>
        <p:nvSpPr>
          <p:cNvPr id="6" name="Dia számának helye 5"/>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77908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5" name="Élőláb helye 4"/>
          <p:cNvSpPr>
            <a:spLocks noGrp="1"/>
          </p:cNvSpPr>
          <p:nvPr>
            <p:ph type="ftr" sz="quarter" idx="11"/>
          </p:nvPr>
        </p:nvSpPr>
        <p:spPr/>
        <p:txBody>
          <a:bodyPr/>
          <a:lstStyle/>
          <a:p>
            <a:endParaRPr lang="en-GB" dirty="0"/>
          </a:p>
        </p:txBody>
      </p:sp>
      <p:sp>
        <p:nvSpPr>
          <p:cNvPr id="6" name="Dia számának helye 5"/>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979357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5" name="Élőláb helye 4"/>
          <p:cNvSpPr>
            <a:spLocks noGrp="1"/>
          </p:cNvSpPr>
          <p:nvPr>
            <p:ph type="ftr" sz="quarter" idx="11"/>
          </p:nvPr>
        </p:nvSpPr>
        <p:spPr/>
        <p:txBody>
          <a:bodyPr/>
          <a:lstStyle/>
          <a:p>
            <a:endParaRPr lang="en-GB" dirty="0"/>
          </a:p>
        </p:txBody>
      </p:sp>
      <p:sp>
        <p:nvSpPr>
          <p:cNvPr id="6" name="Dia számának helye 5"/>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2292499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Dátum helye 4"/>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6" name="Élőláb helye 5"/>
          <p:cNvSpPr>
            <a:spLocks noGrp="1"/>
          </p:cNvSpPr>
          <p:nvPr>
            <p:ph type="ftr" sz="quarter" idx="11"/>
          </p:nvPr>
        </p:nvSpPr>
        <p:spPr/>
        <p:txBody>
          <a:bodyPr/>
          <a:lstStyle/>
          <a:p>
            <a:endParaRPr lang="en-GB" dirty="0"/>
          </a:p>
        </p:txBody>
      </p:sp>
      <p:sp>
        <p:nvSpPr>
          <p:cNvPr id="7" name="Dia számának helye 6"/>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280508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7" name="Dátum helye 6"/>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8" name="Élőláb helye 7"/>
          <p:cNvSpPr>
            <a:spLocks noGrp="1"/>
          </p:cNvSpPr>
          <p:nvPr>
            <p:ph type="ftr" sz="quarter" idx="11"/>
          </p:nvPr>
        </p:nvSpPr>
        <p:spPr/>
        <p:txBody>
          <a:bodyPr/>
          <a:lstStyle/>
          <a:p>
            <a:endParaRPr lang="en-GB" dirty="0"/>
          </a:p>
        </p:txBody>
      </p:sp>
      <p:sp>
        <p:nvSpPr>
          <p:cNvPr id="9" name="Dia számának helye 8"/>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4150852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Dátum helye 2"/>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4" name="Élőláb helye 3"/>
          <p:cNvSpPr>
            <a:spLocks noGrp="1"/>
          </p:cNvSpPr>
          <p:nvPr>
            <p:ph type="ftr" sz="quarter" idx="11"/>
          </p:nvPr>
        </p:nvSpPr>
        <p:spPr/>
        <p:txBody>
          <a:bodyPr/>
          <a:lstStyle/>
          <a:p>
            <a:endParaRPr lang="en-GB" dirty="0"/>
          </a:p>
        </p:txBody>
      </p:sp>
      <p:sp>
        <p:nvSpPr>
          <p:cNvPr id="5" name="Dia számának helye 4"/>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2770443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3" name="Élőláb helye 2"/>
          <p:cNvSpPr>
            <a:spLocks noGrp="1"/>
          </p:cNvSpPr>
          <p:nvPr>
            <p:ph type="ftr" sz="quarter" idx="11"/>
          </p:nvPr>
        </p:nvSpPr>
        <p:spPr/>
        <p:txBody>
          <a:bodyPr/>
          <a:lstStyle/>
          <a:p>
            <a:endParaRPr lang="en-GB" dirty="0"/>
          </a:p>
        </p:txBody>
      </p:sp>
      <p:sp>
        <p:nvSpPr>
          <p:cNvPr id="4" name="Dia számának helye 3"/>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313196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1413939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6" name="Élőláb helye 5"/>
          <p:cNvSpPr>
            <a:spLocks noGrp="1"/>
          </p:cNvSpPr>
          <p:nvPr>
            <p:ph type="ftr" sz="quarter" idx="11"/>
          </p:nvPr>
        </p:nvSpPr>
        <p:spPr/>
        <p:txBody>
          <a:bodyPr/>
          <a:lstStyle/>
          <a:p>
            <a:endParaRPr lang="en-GB" dirty="0"/>
          </a:p>
        </p:txBody>
      </p:sp>
      <p:sp>
        <p:nvSpPr>
          <p:cNvPr id="7" name="Dia számának helye 6"/>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3476093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6" name="Élőláb helye 5"/>
          <p:cNvSpPr>
            <a:spLocks noGrp="1"/>
          </p:cNvSpPr>
          <p:nvPr>
            <p:ph type="ftr" sz="quarter" idx="11"/>
          </p:nvPr>
        </p:nvSpPr>
        <p:spPr/>
        <p:txBody>
          <a:bodyPr/>
          <a:lstStyle/>
          <a:p>
            <a:endParaRPr lang="en-GB" dirty="0"/>
          </a:p>
        </p:txBody>
      </p:sp>
      <p:sp>
        <p:nvSpPr>
          <p:cNvPr id="7" name="Dia számának helye 6"/>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287899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5" name="Élőláb helye 4"/>
          <p:cNvSpPr>
            <a:spLocks noGrp="1"/>
          </p:cNvSpPr>
          <p:nvPr>
            <p:ph type="ftr" sz="quarter" idx="11"/>
          </p:nvPr>
        </p:nvSpPr>
        <p:spPr/>
        <p:txBody>
          <a:bodyPr/>
          <a:lstStyle/>
          <a:p>
            <a:endParaRPr lang="en-GB" dirty="0"/>
          </a:p>
        </p:txBody>
      </p:sp>
      <p:sp>
        <p:nvSpPr>
          <p:cNvPr id="6" name="Dia számának helye 5"/>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3268551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p>
            <a:fld id="{0AED98A5-7455-4829-8F1E-DCA7FF46DFBD}" type="datetimeFigureOut">
              <a:rPr lang="en-GB" smtClean="0"/>
              <a:pPr/>
              <a:t>04/12/2021</a:t>
            </a:fld>
            <a:endParaRPr lang="en-GB" dirty="0"/>
          </a:p>
        </p:txBody>
      </p:sp>
      <p:sp>
        <p:nvSpPr>
          <p:cNvPr id="5" name="Élőláb helye 4"/>
          <p:cNvSpPr>
            <a:spLocks noGrp="1"/>
          </p:cNvSpPr>
          <p:nvPr>
            <p:ph type="ftr" sz="quarter" idx="11"/>
          </p:nvPr>
        </p:nvSpPr>
        <p:spPr/>
        <p:txBody>
          <a:bodyPr/>
          <a:lstStyle/>
          <a:p>
            <a:endParaRPr lang="en-GB" dirty="0"/>
          </a:p>
        </p:txBody>
      </p:sp>
      <p:sp>
        <p:nvSpPr>
          <p:cNvPr id="6" name="Dia számának helye 5"/>
          <p:cNvSpPr>
            <a:spLocks noGrp="1"/>
          </p:cNvSpPr>
          <p:nvPr>
            <p:ph type="sldNum" sz="quarter" idx="12"/>
          </p:nvPr>
        </p:nvSpPr>
        <p:spPr/>
        <p:txBody>
          <a:body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1044606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endParaRPr lang="en-GB" dirty="0">
              <a:solidFill>
                <a:srgbClr val="808080"/>
              </a:solidFill>
            </a:endParaRPr>
          </a:p>
        </p:txBody>
      </p:sp>
      <p:sp>
        <p:nvSpPr>
          <p:cNvPr id="6" name="Slide Number Placeholder 5"/>
          <p:cNvSpPr>
            <a:spLocks noGrp="1"/>
          </p:cNvSpPr>
          <p:nvPr>
            <p:ph type="sldNum" sz="quarter" idx="12"/>
          </p:nvPr>
        </p:nvSpPr>
        <p:spPr/>
        <p:txBody>
          <a:bodyPr/>
          <a:lstStyle/>
          <a:p>
            <a:fld id="{415AE9B2-1C51-497C-8B83-A359BBF3CA9C}"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val="229217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63008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339706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187729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178575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245168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1D39A7F7-B156-4BFB-8D40-EE1B1C8A5B3E}" type="datetimeFigureOut">
              <a:rPr lang="en-GB" smtClean="0"/>
              <a:t>04/12/2021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EC10-090E-46BD-9A39-17474E28C99E}" type="slidenum">
              <a:rPr lang="en-GB" smtClean="0"/>
              <a:t>‹#›</a:t>
            </a:fld>
            <a:endParaRPr lang="en-GB" dirty="0"/>
          </a:p>
        </p:txBody>
      </p:sp>
    </p:spTree>
    <p:extLst>
      <p:ext uri="{BB962C8B-B14F-4D97-AF65-F5344CB8AC3E}">
        <p14:creationId xmlns:p14="http://schemas.microsoft.com/office/powerpoint/2010/main" val="377304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9A7F7-B156-4BFB-8D40-EE1B1C8A5B3E}" type="datetimeFigureOut">
              <a:rPr lang="en-GB" smtClean="0"/>
              <a:t>04/12/2021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5EC10-090E-46BD-9A39-17474E28C99E}" type="slidenum">
              <a:rPr lang="en-GB" smtClean="0"/>
              <a:t>‹#›</a:t>
            </a:fld>
            <a:endParaRPr lang="en-GB" dirty="0"/>
          </a:p>
        </p:txBody>
      </p:sp>
    </p:spTree>
    <p:extLst>
      <p:ext uri="{BB962C8B-B14F-4D97-AF65-F5344CB8AC3E}">
        <p14:creationId xmlns:p14="http://schemas.microsoft.com/office/powerpoint/2010/main" val="2569545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9349" y="10160"/>
            <a:ext cx="8785301" cy="878840"/>
          </a:xfrm>
          <a:prstGeom prst="rect">
            <a:avLst/>
          </a:prstGeom>
        </p:spPr>
        <p:txBody>
          <a:bodyPr wrap="square" lIns="0" tIns="0" rIns="0" bIns="0">
            <a:spAutoFit/>
          </a:bodyPr>
          <a:lstStyle>
            <a:lvl1pPr>
              <a:defRPr sz="2800" b="0" i="0">
                <a:solidFill>
                  <a:srgbClr val="1F487C"/>
                </a:solidFill>
                <a:latin typeface="Calibri"/>
                <a:cs typeface="Calibri"/>
              </a:defRPr>
            </a:lvl1pPr>
          </a:lstStyle>
          <a:p>
            <a:endParaRPr/>
          </a:p>
        </p:txBody>
      </p:sp>
      <p:sp>
        <p:nvSpPr>
          <p:cNvPr id="3" name="Holder 3"/>
          <p:cNvSpPr>
            <a:spLocks noGrp="1"/>
          </p:cNvSpPr>
          <p:nvPr>
            <p:ph type="body" idx="1"/>
          </p:nvPr>
        </p:nvSpPr>
        <p:spPr>
          <a:xfrm>
            <a:off x="258267" y="1212926"/>
            <a:ext cx="8627465" cy="21609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702925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3608"/>
            <a:ext cx="8159750" cy="547964"/>
          </a:xfrm>
          <a:custGeom>
            <a:avLst/>
            <a:gdLst/>
            <a:ahLst/>
            <a:cxnLst/>
            <a:rect l="l" t="t" r="r" b="b"/>
            <a:pathLst>
              <a:path w="8159750" h="411479">
                <a:moveTo>
                  <a:pt x="8159496" y="0"/>
                </a:moveTo>
                <a:lnTo>
                  <a:pt x="0" y="0"/>
                </a:lnTo>
                <a:lnTo>
                  <a:pt x="0" y="411479"/>
                </a:lnTo>
                <a:lnTo>
                  <a:pt x="8159496" y="411479"/>
                </a:lnTo>
                <a:lnTo>
                  <a:pt x="8159496" y="0"/>
                </a:lnTo>
                <a:close/>
              </a:path>
            </a:pathLst>
          </a:custGeom>
          <a:solidFill>
            <a:srgbClr val="97A23D"/>
          </a:solidFill>
        </p:spPr>
        <p:txBody>
          <a:bodyPr wrap="square" lIns="0" tIns="0" rIns="0" bIns="0" rtlCol="0"/>
          <a:lstStyle/>
          <a:p>
            <a:endParaRPr sz="2397" dirty="0"/>
          </a:p>
        </p:txBody>
      </p:sp>
      <p:pic>
        <p:nvPicPr>
          <p:cNvPr id="17" name="bg object 17"/>
          <p:cNvPicPr/>
          <p:nvPr/>
        </p:nvPicPr>
        <p:blipFill>
          <a:blip r:embed="rId7" cstate="print"/>
          <a:stretch>
            <a:fillRect/>
          </a:stretch>
        </p:blipFill>
        <p:spPr>
          <a:xfrm>
            <a:off x="8231797" y="6424239"/>
            <a:ext cx="800276" cy="303472"/>
          </a:xfrm>
          <a:prstGeom prst="rect">
            <a:avLst/>
          </a:prstGeom>
        </p:spPr>
      </p:pic>
      <p:pic>
        <p:nvPicPr>
          <p:cNvPr id="18" name="bg object 18"/>
          <p:cNvPicPr/>
          <p:nvPr/>
        </p:nvPicPr>
        <p:blipFill>
          <a:blip r:embed="rId8" cstate="print"/>
          <a:stretch>
            <a:fillRect/>
          </a:stretch>
        </p:blipFill>
        <p:spPr>
          <a:xfrm>
            <a:off x="8180832" y="6396965"/>
            <a:ext cx="957072" cy="381545"/>
          </a:xfrm>
          <a:prstGeom prst="rect">
            <a:avLst/>
          </a:prstGeom>
        </p:spPr>
      </p:pic>
      <p:pic>
        <p:nvPicPr>
          <p:cNvPr id="19" name="bg object 19"/>
          <p:cNvPicPr/>
          <p:nvPr/>
        </p:nvPicPr>
        <p:blipFill>
          <a:blip r:embed="rId9" cstate="print"/>
          <a:stretch>
            <a:fillRect/>
          </a:stretch>
        </p:blipFill>
        <p:spPr>
          <a:xfrm>
            <a:off x="6095" y="6169664"/>
            <a:ext cx="512065" cy="681909"/>
          </a:xfrm>
          <a:prstGeom prst="rect">
            <a:avLst/>
          </a:prstGeom>
        </p:spPr>
      </p:pic>
      <p:sp>
        <p:nvSpPr>
          <p:cNvPr id="2" name="Holder 2"/>
          <p:cNvSpPr>
            <a:spLocks noGrp="1"/>
          </p:cNvSpPr>
          <p:nvPr>
            <p:ph type="title"/>
          </p:nvPr>
        </p:nvSpPr>
        <p:spPr>
          <a:xfrm>
            <a:off x="262839" y="115446"/>
            <a:ext cx="8431530" cy="215444"/>
          </a:xfrm>
          <a:prstGeom prst="rect">
            <a:avLst/>
          </a:prstGeom>
        </p:spPr>
        <p:txBody>
          <a:bodyPr wrap="square" lIns="0" tIns="0" rIns="0" bIns="0">
            <a:spAutoFit/>
          </a:bodyPr>
          <a:lstStyle>
            <a:lvl1pPr>
              <a:defRPr sz="1400" b="1" i="0">
                <a:solidFill>
                  <a:srgbClr val="C00000"/>
                </a:solidFill>
                <a:latin typeface="Calibri"/>
                <a:cs typeface="Calibri"/>
              </a:defRPr>
            </a:lvl1pPr>
          </a:lstStyle>
          <a:p>
            <a:endParaRPr/>
          </a:p>
        </p:txBody>
      </p:sp>
      <p:sp>
        <p:nvSpPr>
          <p:cNvPr id="3" name="Holder 3"/>
          <p:cNvSpPr>
            <a:spLocks noGrp="1"/>
          </p:cNvSpPr>
          <p:nvPr>
            <p:ph type="body" idx="1"/>
          </p:nvPr>
        </p:nvSpPr>
        <p:spPr>
          <a:xfrm>
            <a:off x="559409" y="1476728"/>
            <a:ext cx="802518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867651" y="5708292"/>
            <a:ext cx="258445" cy="156068"/>
          </a:xfrm>
          <a:prstGeom prst="rect">
            <a:avLst/>
          </a:prstGeom>
        </p:spPr>
        <p:txBody>
          <a:bodyPr wrap="square" lIns="0" tIns="0" rIns="0" bIns="0">
            <a:spAutoFit/>
          </a:bodyPr>
          <a:lstStyle>
            <a:lvl1pPr>
              <a:defRPr sz="1200" b="1" i="0">
                <a:solidFill>
                  <a:schemeClr val="tx1"/>
                </a:solidFill>
                <a:latin typeface="Calibri"/>
                <a:cs typeface="Calibri"/>
              </a:defRPr>
            </a:lvl1pPr>
          </a:lstStyle>
          <a:p>
            <a:pPr marL="12699">
              <a:lnSpc>
                <a:spcPts val="1240"/>
              </a:lnSpc>
            </a:pPr>
            <a:r>
              <a:rPr lang="hu-HU" spc="-25" dirty="0"/>
              <a:t>100</a:t>
            </a: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12/4/2021</a:t>
            </a:fld>
            <a:endParaRPr lang="en-US" dirty="0"/>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798239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defRPr>
          <a:latin typeface="+mj-lt"/>
          <a:ea typeface="+mj-ea"/>
          <a:cs typeface="+mj-cs"/>
        </a:defRPr>
      </a:lvl1pPr>
    </p:titleStyle>
    <p:bodyStyle>
      <a:lvl1pPr marL="0">
        <a:defRPr>
          <a:latin typeface="+mn-lt"/>
          <a:ea typeface="+mn-ea"/>
          <a:cs typeface="+mn-cs"/>
        </a:defRPr>
      </a:lvl1pPr>
      <a:lvl2pPr marL="457187">
        <a:defRPr>
          <a:latin typeface="+mn-lt"/>
          <a:ea typeface="+mn-ea"/>
          <a:cs typeface="+mn-cs"/>
        </a:defRPr>
      </a:lvl2pPr>
      <a:lvl3pPr marL="914376">
        <a:defRPr>
          <a:latin typeface="+mn-lt"/>
          <a:ea typeface="+mn-ea"/>
          <a:cs typeface="+mn-cs"/>
        </a:defRPr>
      </a:lvl3pPr>
      <a:lvl4pPr marL="1371563">
        <a:defRPr>
          <a:latin typeface="+mn-lt"/>
          <a:ea typeface="+mn-ea"/>
          <a:cs typeface="+mn-cs"/>
        </a:defRPr>
      </a:lvl4pPr>
      <a:lvl5pPr marL="1828752">
        <a:defRPr>
          <a:latin typeface="+mn-lt"/>
          <a:ea typeface="+mn-ea"/>
          <a:cs typeface="+mn-cs"/>
        </a:defRPr>
      </a:lvl5pPr>
      <a:lvl6pPr marL="2285939">
        <a:defRPr>
          <a:latin typeface="+mn-lt"/>
          <a:ea typeface="+mn-ea"/>
          <a:cs typeface="+mn-cs"/>
        </a:defRPr>
      </a:lvl6pPr>
      <a:lvl7pPr marL="2743128">
        <a:defRPr>
          <a:latin typeface="+mn-lt"/>
          <a:ea typeface="+mn-ea"/>
          <a:cs typeface="+mn-cs"/>
        </a:defRPr>
      </a:lvl7pPr>
      <a:lvl8pPr marL="3200315">
        <a:defRPr>
          <a:latin typeface="+mn-lt"/>
          <a:ea typeface="+mn-ea"/>
          <a:cs typeface="+mn-cs"/>
        </a:defRPr>
      </a:lvl8pPr>
      <a:lvl9pPr marL="3657503">
        <a:defRPr>
          <a:latin typeface="+mn-lt"/>
          <a:ea typeface="+mn-ea"/>
          <a:cs typeface="+mn-cs"/>
        </a:defRPr>
      </a:lvl9pPr>
    </p:bodyStyle>
    <p:otherStyle>
      <a:lvl1pPr marL="0">
        <a:defRPr>
          <a:latin typeface="+mn-lt"/>
          <a:ea typeface="+mn-ea"/>
          <a:cs typeface="+mn-cs"/>
        </a:defRPr>
      </a:lvl1pPr>
      <a:lvl2pPr marL="457187">
        <a:defRPr>
          <a:latin typeface="+mn-lt"/>
          <a:ea typeface="+mn-ea"/>
          <a:cs typeface="+mn-cs"/>
        </a:defRPr>
      </a:lvl2pPr>
      <a:lvl3pPr marL="914376">
        <a:defRPr>
          <a:latin typeface="+mn-lt"/>
          <a:ea typeface="+mn-ea"/>
          <a:cs typeface="+mn-cs"/>
        </a:defRPr>
      </a:lvl3pPr>
      <a:lvl4pPr marL="1371563">
        <a:defRPr>
          <a:latin typeface="+mn-lt"/>
          <a:ea typeface="+mn-ea"/>
          <a:cs typeface="+mn-cs"/>
        </a:defRPr>
      </a:lvl4pPr>
      <a:lvl5pPr marL="1828752">
        <a:defRPr>
          <a:latin typeface="+mn-lt"/>
          <a:ea typeface="+mn-ea"/>
          <a:cs typeface="+mn-cs"/>
        </a:defRPr>
      </a:lvl5pPr>
      <a:lvl6pPr marL="2285939">
        <a:defRPr>
          <a:latin typeface="+mn-lt"/>
          <a:ea typeface="+mn-ea"/>
          <a:cs typeface="+mn-cs"/>
        </a:defRPr>
      </a:lvl6pPr>
      <a:lvl7pPr marL="2743128">
        <a:defRPr>
          <a:latin typeface="+mn-lt"/>
          <a:ea typeface="+mn-ea"/>
          <a:cs typeface="+mn-cs"/>
        </a:defRPr>
      </a:lvl7pPr>
      <a:lvl8pPr marL="3200315">
        <a:defRPr>
          <a:latin typeface="+mn-lt"/>
          <a:ea typeface="+mn-ea"/>
          <a:cs typeface="+mn-cs"/>
        </a:defRPr>
      </a:lvl8pPr>
      <a:lvl9pPr marL="3657503">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D98A5-7455-4829-8F1E-DCA7FF46DFBD}" type="datetimeFigureOut">
              <a:rPr lang="en-GB" smtClean="0"/>
              <a:pPr/>
              <a:t>04/12/2021</a:t>
            </a:fld>
            <a:endParaRPr lang="en-GB"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0F63D-66ED-4F2B-B162-41C834452417}" type="slidenum">
              <a:rPr lang="en-GB" smtClean="0"/>
              <a:pPr/>
              <a:t>‹#›</a:t>
            </a:fld>
            <a:endParaRPr lang="en-GB" dirty="0"/>
          </a:p>
        </p:txBody>
      </p:sp>
    </p:spTree>
    <p:extLst>
      <p:ext uri="{BB962C8B-B14F-4D97-AF65-F5344CB8AC3E}">
        <p14:creationId xmlns:p14="http://schemas.microsoft.com/office/powerpoint/2010/main" val="17364792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ihaly.kokeny88@gmail.com"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strategy/priorities-2019-2024/promoting-our-european-way-life/european-health-union_en" TargetMode="External"/><Relationship Id="rId2" Type="http://schemas.openxmlformats.org/officeDocument/2006/relationships/hyperlink" Target="https://www.europarl.europa.eu/doceo/document/TA-9-2020-0205_EN.html"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uropeanhealthunion.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997AAA-068D-478C-8992-E5E02DB443FB}"/>
              </a:ext>
            </a:extLst>
          </p:cNvPr>
          <p:cNvSpPr>
            <a:spLocks noGrp="1"/>
          </p:cNvSpPr>
          <p:nvPr>
            <p:ph type="ctrTitle"/>
          </p:nvPr>
        </p:nvSpPr>
        <p:spPr>
          <a:xfrm>
            <a:off x="655983" y="457200"/>
            <a:ext cx="7802217" cy="2077278"/>
          </a:xfrm>
        </p:spPr>
        <p:txBody>
          <a:bodyPr>
            <a:normAutofit fontScale="90000"/>
          </a:bodyPr>
          <a:lstStyle/>
          <a:p>
            <a:br>
              <a:rPr lang="hu-HU" sz="1800" b="1" dirty="0">
                <a:solidFill>
                  <a:srgbClr val="FF0000"/>
                </a:solidFill>
                <a:effectLst>
                  <a:outerShdw blurRad="38100" dist="38100" dir="2700000" algn="tl">
                    <a:srgbClr val="000000">
                      <a:alpha val="43137"/>
                    </a:srgbClr>
                  </a:outerShdw>
                </a:effectLst>
                <a:latin typeface="+mn-lt"/>
                <a:ea typeface="Times New Roman" panose="02020603050405020304" pitchFamily="18" charset="0"/>
              </a:rPr>
            </a:br>
            <a:br>
              <a:rPr lang="hu-HU" sz="1800" b="1" dirty="0">
                <a:solidFill>
                  <a:srgbClr val="FF0000"/>
                </a:solidFill>
                <a:effectLst>
                  <a:outerShdw blurRad="38100" dist="38100" dir="2700000" algn="tl">
                    <a:srgbClr val="000000">
                      <a:alpha val="43137"/>
                    </a:srgbClr>
                  </a:outerShdw>
                </a:effectLst>
                <a:latin typeface="+mn-lt"/>
                <a:ea typeface="Times New Roman" panose="02020603050405020304" pitchFamily="18" charset="0"/>
              </a:rPr>
            </a:br>
            <a:br>
              <a:rPr lang="hu-HU" sz="1800" b="1" dirty="0">
                <a:solidFill>
                  <a:srgbClr val="FF0000"/>
                </a:solidFill>
                <a:effectLst>
                  <a:outerShdw blurRad="38100" dist="38100" dir="2700000" algn="tl">
                    <a:srgbClr val="000000">
                      <a:alpha val="43137"/>
                    </a:srgbClr>
                  </a:outerShdw>
                </a:effectLst>
                <a:latin typeface="+mn-lt"/>
                <a:ea typeface="Times New Roman" panose="02020603050405020304" pitchFamily="18" charset="0"/>
              </a:rPr>
            </a:br>
            <a:r>
              <a:rPr lang="en-GB" sz="1800" b="1" dirty="0">
                <a:solidFill>
                  <a:srgbClr val="FF0000"/>
                </a:solidFill>
                <a:effectLst>
                  <a:outerShdw blurRad="38100" dist="38100" dir="2700000" algn="tl">
                    <a:srgbClr val="000000">
                      <a:alpha val="43137"/>
                    </a:srgbClr>
                  </a:outerShdw>
                </a:effectLst>
                <a:latin typeface="+mn-lt"/>
                <a:ea typeface="Times New Roman" panose="02020603050405020304" pitchFamily="18" charset="0"/>
              </a:rPr>
              <a:t>	</a:t>
            </a: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hu-HU"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br>
              <a:rPr kumimoji="0" lang="en-GB" sz="40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r>
              <a:rPr kumimoji="0" lang="en-GB" sz="31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t>The European Health Union: will pandemic lessons accelerate health integration? </a:t>
            </a:r>
            <a:br>
              <a:rPr kumimoji="0" lang="en-GB" sz="31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r>
              <a:rPr kumimoji="0" lang="en-GB" sz="31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t>A viewpoint from Hungar</a:t>
            </a:r>
            <a:r>
              <a:rPr lang="en-GB" sz="3100" b="1" dirty="0">
                <a:solidFill>
                  <a:srgbClr val="FF0000"/>
                </a:solidFill>
                <a:effectLst>
                  <a:outerShdw blurRad="38100" dist="38100" dir="2700000" algn="tl">
                    <a:srgbClr val="000000">
                      <a:alpha val="43137"/>
                    </a:srgbClr>
                  </a:outerShdw>
                </a:effectLst>
                <a:latin typeface="Calibri" panose="020F0502020204030204"/>
                <a:ea typeface="Times New Roman" panose="02020603050405020304" pitchFamily="18" charset="0"/>
              </a:rPr>
              <a:t>y</a:t>
            </a:r>
            <a:br>
              <a:rPr kumimoji="0" lang="en-GB"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j-cs"/>
              </a:rPr>
            </a:br>
            <a:endParaRPr lang="en-GB" b="1" i="1" dirty="0">
              <a:effectLst>
                <a:outerShdw blurRad="38100" dist="38100" dir="2700000" algn="tl">
                  <a:srgbClr val="000000">
                    <a:alpha val="43137"/>
                  </a:srgbClr>
                </a:outerShdw>
              </a:effectLst>
              <a:latin typeface="+mn-lt"/>
            </a:endParaRPr>
          </a:p>
        </p:txBody>
      </p:sp>
      <p:sp>
        <p:nvSpPr>
          <p:cNvPr id="3" name="Alcím 2">
            <a:extLst>
              <a:ext uri="{FF2B5EF4-FFF2-40B4-BE49-F238E27FC236}">
                <a16:creationId xmlns:a16="http://schemas.microsoft.com/office/drawing/2014/main" id="{96FDCD43-A034-4DFF-8E87-75A6A7208B9A}"/>
              </a:ext>
            </a:extLst>
          </p:cNvPr>
          <p:cNvSpPr>
            <a:spLocks noGrp="1"/>
          </p:cNvSpPr>
          <p:nvPr>
            <p:ph type="subTitle" idx="1"/>
          </p:nvPr>
        </p:nvSpPr>
        <p:spPr>
          <a:xfrm>
            <a:off x="1143000" y="1948070"/>
            <a:ext cx="6858000" cy="3309731"/>
          </a:xfrm>
        </p:spPr>
        <p:txBody>
          <a:bodyPr>
            <a:normAutofit fontScale="92500" lnSpcReduction="10000"/>
          </a:bodyPr>
          <a:lstStyle/>
          <a:p>
            <a:endParaRPr lang="hu-HU" b="1" dirty="0"/>
          </a:p>
          <a:p>
            <a:r>
              <a:rPr lang="en-GB" b="1" dirty="0"/>
              <a:t>Call to Europe</a:t>
            </a:r>
          </a:p>
          <a:p>
            <a:r>
              <a:rPr lang="en-GB" b="1" dirty="0"/>
              <a:t>FEPS – Progresiva</a:t>
            </a:r>
          </a:p>
          <a:p>
            <a:r>
              <a:rPr lang="en-GB" b="1" dirty="0"/>
              <a:t>Ljubljana, 6 December 2021</a:t>
            </a:r>
          </a:p>
          <a:p>
            <a:endParaRPr lang="en-GB" b="1" dirty="0"/>
          </a:p>
          <a:p>
            <a:r>
              <a:rPr lang="en-GB" b="1" dirty="0"/>
              <a:t>Mihály Kökény M.D., PhD.</a:t>
            </a:r>
          </a:p>
          <a:p>
            <a:r>
              <a:rPr lang="en-GB" b="1" dirty="0"/>
              <a:t>6 December 2021</a:t>
            </a:r>
          </a:p>
          <a:p>
            <a:r>
              <a:rPr lang="en-GB" b="1" dirty="0">
                <a:hlinkClick r:id="rId2"/>
              </a:rPr>
              <a:t>mihaly.kokeny88@gmail.com</a:t>
            </a:r>
            <a:endParaRPr lang="en-GB" b="1" dirty="0"/>
          </a:p>
          <a:p>
            <a:endParaRPr lang="en-GB" dirty="0"/>
          </a:p>
        </p:txBody>
      </p:sp>
      <p:pic>
        <p:nvPicPr>
          <p:cNvPr id="1026" name="Picture 2" descr="Foundation for European Progressive Studies (FEPS) - HOPEUrope 2">
            <a:extLst>
              <a:ext uri="{FF2B5EF4-FFF2-40B4-BE49-F238E27FC236}">
                <a16:creationId xmlns:a16="http://schemas.microsoft.com/office/drawing/2014/main" id="{0E8E7A69-BEB0-4364-A3F0-AA616A661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72" y="5234196"/>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uštvo Progresiva">
            <a:extLst>
              <a:ext uri="{FF2B5EF4-FFF2-40B4-BE49-F238E27FC236}">
                <a16:creationId xmlns:a16="http://schemas.microsoft.com/office/drawing/2014/main" id="{28446B61-2A36-4CE3-9FEE-86258B664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286" y="5257801"/>
            <a:ext cx="1581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1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570" y="274065"/>
            <a:ext cx="8866520" cy="382156"/>
          </a:xfrm>
          <a:prstGeom prst="rect">
            <a:avLst/>
          </a:prstGeom>
        </p:spPr>
        <p:txBody>
          <a:bodyPr vert="horz" wrap="square" lIns="0" tIns="12700" rIns="0" bIns="0" rtlCol="0">
            <a:spAutoFit/>
          </a:bodyPr>
          <a:lstStyle/>
          <a:p>
            <a:pPr marL="12700" algn="ctr">
              <a:lnSpc>
                <a:spcPct val="100000"/>
              </a:lnSpc>
              <a:spcBef>
                <a:spcPts val="100"/>
              </a:spcBef>
            </a:pPr>
            <a:r>
              <a:rPr sz="2400" b="1" dirty="0">
                <a:solidFill>
                  <a:srgbClr val="FF0000"/>
                </a:solidFill>
                <a:effectLst>
                  <a:outerShdw blurRad="38100" dist="38100" dir="2700000" algn="tl">
                    <a:srgbClr val="000000">
                      <a:alpha val="43137"/>
                    </a:srgbClr>
                  </a:outerShdw>
                </a:effectLst>
              </a:rPr>
              <a:t>LE</a:t>
            </a:r>
            <a:r>
              <a:rPr sz="2400" b="1" spc="-4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at</a:t>
            </a:r>
            <a:r>
              <a:rPr sz="2400" b="1" spc="-3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birth</a:t>
            </a:r>
            <a:r>
              <a:rPr sz="2400" b="1" spc="-3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in</a:t>
            </a:r>
            <a:r>
              <a:rPr sz="2400" b="1" spc="-2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Hungary</a:t>
            </a:r>
            <a:r>
              <a:rPr sz="2400" b="1" spc="-3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remains</a:t>
            </a:r>
            <a:r>
              <a:rPr sz="2400" b="1" spc="-2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almost</a:t>
            </a:r>
            <a:r>
              <a:rPr sz="2400" b="1" spc="-45"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5</a:t>
            </a:r>
            <a:r>
              <a:rPr sz="2400" b="1" spc="-3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years</a:t>
            </a:r>
            <a:r>
              <a:rPr sz="2400" b="1" spc="-5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shorter</a:t>
            </a:r>
            <a:r>
              <a:rPr sz="2400" b="1" spc="-15"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than</a:t>
            </a:r>
            <a:r>
              <a:rPr sz="2400" b="1" spc="-35"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in</a:t>
            </a:r>
            <a:r>
              <a:rPr sz="2400" b="1" spc="-20" dirty="0">
                <a:solidFill>
                  <a:srgbClr val="FF0000"/>
                </a:solidFill>
                <a:effectLst>
                  <a:outerShdw blurRad="38100" dist="38100" dir="2700000" algn="tl">
                    <a:srgbClr val="000000">
                      <a:alpha val="43137"/>
                    </a:srgbClr>
                  </a:outerShdw>
                </a:effectLst>
              </a:rPr>
              <a:t> </a:t>
            </a:r>
            <a:r>
              <a:rPr sz="2400" b="1" dirty="0">
                <a:solidFill>
                  <a:srgbClr val="FF0000"/>
                </a:solidFill>
                <a:effectLst>
                  <a:outerShdw blurRad="38100" dist="38100" dir="2700000" algn="tl">
                    <a:srgbClr val="000000">
                      <a:alpha val="43137"/>
                    </a:srgbClr>
                  </a:outerShdw>
                </a:effectLst>
              </a:rPr>
              <a:t>the</a:t>
            </a:r>
            <a:r>
              <a:rPr sz="2400" b="1" spc="-20" dirty="0">
                <a:solidFill>
                  <a:srgbClr val="FF0000"/>
                </a:solidFill>
                <a:effectLst>
                  <a:outerShdw blurRad="38100" dist="38100" dir="2700000" algn="tl">
                    <a:srgbClr val="000000">
                      <a:alpha val="43137"/>
                    </a:srgbClr>
                  </a:outerShdw>
                </a:effectLst>
              </a:rPr>
              <a:t> </a:t>
            </a:r>
            <a:r>
              <a:rPr sz="2400" b="1" spc="-25" dirty="0">
                <a:solidFill>
                  <a:srgbClr val="FF0000"/>
                </a:solidFill>
                <a:effectLst>
                  <a:outerShdw blurRad="38100" dist="38100" dir="2700000" algn="tl">
                    <a:srgbClr val="000000">
                      <a:alpha val="43137"/>
                    </a:srgbClr>
                  </a:outerShdw>
                </a:effectLst>
              </a:rPr>
              <a:t>EU</a:t>
            </a:r>
            <a:endParaRPr sz="2400" b="1" dirty="0">
              <a:solidFill>
                <a:srgbClr val="FF0000"/>
              </a:solidFill>
              <a:effectLst>
                <a:outerShdw blurRad="38100" dist="38100" dir="2700000" algn="tl">
                  <a:srgbClr val="000000">
                    <a:alpha val="43137"/>
                  </a:srgbClr>
                </a:outerShdw>
              </a:effectLst>
            </a:endParaRPr>
          </a:p>
        </p:txBody>
      </p:sp>
      <p:pic>
        <p:nvPicPr>
          <p:cNvPr id="3" name="object 3"/>
          <p:cNvPicPr/>
          <p:nvPr/>
        </p:nvPicPr>
        <p:blipFill>
          <a:blip r:embed="rId2" cstate="print"/>
          <a:stretch>
            <a:fillRect/>
          </a:stretch>
        </p:blipFill>
        <p:spPr>
          <a:xfrm>
            <a:off x="321369" y="1231779"/>
            <a:ext cx="8657721" cy="4027515"/>
          </a:xfrm>
          <a:prstGeom prst="rect">
            <a:avLst/>
          </a:prstGeom>
        </p:spPr>
      </p:pic>
      <p:sp>
        <p:nvSpPr>
          <p:cNvPr id="4" name="object 4"/>
          <p:cNvSpPr txBox="1"/>
          <p:nvPr/>
        </p:nvSpPr>
        <p:spPr>
          <a:xfrm>
            <a:off x="1548383" y="5445252"/>
            <a:ext cx="6372225" cy="795655"/>
          </a:xfrm>
          <a:prstGeom prst="rect">
            <a:avLst/>
          </a:prstGeom>
          <a:solidFill>
            <a:srgbClr val="184383"/>
          </a:solidFill>
        </p:spPr>
        <p:txBody>
          <a:bodyPr vert="horz" wrap="square" lIns="0" tIns="105410" rIns="0" bIns="0" rtlCol="0">
            <a:spAutoFit/>
          </a:bodyPr>
          <a:lstStyle/>
          <a:p>
            <a:pPr marL="2118995" marR="315595" lvl="0" indent="-1795780" defTabSz="914400" eaLnBrk="1" fontAlgn="auto" latinLnBrk="0" hangingPunct="1">
              <a:lnSpc>
                <a:spcPct val="100000"/>
              </a:lnSpc>
              <a:spcBef>
                <a:spcPts val="830"/>
              </a:spcBef>
              <a:spcAft>
                <a:spcPts val="0"/>
              </a:spcAft>
              <a:buClrTx/>
              <a:buSzTx/>
              <a:buFontTx/>
              <a:buNone/>
              <a:tabLst/>
              <a:defRPr/>
            </a:pPr>
            <a:r>
              <a:rPr kumimoji="0" sz="1800" b="1" i="0" u="none" strike="noStrike" kern="0" cap="none" spc="0" normalizeH="0" baseline="0" noProof="0" dirty="0">
                <a:ln>
                  <a:noFill/>
                </a:ln>
                <a:solidFill>
                  <a:srgbClr val="FFFFFF"/>
                </a:solidFill>
                <a:effectLst/>
                <a:uLnTx/>
                <a:uFillTx/>
                <a:latin typeface="Calibri"/>
                <a:cs typeface="Calibri"/>
              </a:rPr>
              <a:t>Inequalities</a:t>
            </a:r>
            <a:r>
              <a:rPr kumimoji="0" sz="1800" b="1" i="0" u="none" strike="noStrike" kern="0" cap="none" spc="-8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in</a:t>
            </a:r>
            <a:r>
              <a:rPr kumimoji="0" sz="1800" b="1" i="0" u="none" strike="noStrike" kern="0" cap="none" spc="-3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life</a:t>
            </a:r>
            <a:r>
              <a:rPr kumimoji="0" sz="1800" b="1" i="0" u="none" strike="noStrike" kern="0" cap="none" spc="-2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expectancy</a:t>
            </a:r>
            <a:r>
              <a:rPr kumimoji="0" sz="1800" b="1" i="0" u="none" strike="noStrike" kern="0" cap="none" spc="-5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by</a:t>
            </a:r>
            <a:r>
              <a:rPr kumimoji="0" sz="1800" b="1" i="0" u="none" strike="noStrike" kern="0" cap="none" spc="-35"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gender</a:t>
            </a:r>
            <a:r>
              <a:rPr kumimoji="0" sz="1800" b="1" i="0" u="none" strike="noStrike" kern="0" cap="none" spc="-6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and</a:t>
            </a:r>
            <a:r>
              <a:rPr kumimoji="0" sz="1800" b="1" i="0" u="none" strike="noStrike" kern="0" cap="none" spc="-25"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socio-</a:t>
            </a:r>
            <a:r>
              <a:rPr kumimoji="0" sz="1800" b="1" i="0" u="none" strike="noStrike" kern="0" cap="none" spc="-10" normalizeH="0" baseline="0" noProof="0" dirty="0">
                <a:ln>
                  <a:noFill/>
                </a:ln>
                <a:solidFill>
                  <a:srgbClr val="FFFFFF"/>
                </a:solidFill>
                <a:effectLst/>
                <a:uLnTx/>
                <a:uFillTx/>
                <a:latin typeface="Calibri"/>
                <a:cs typeface="Calibri"/>
              </a:rPr>
              <a:t>economic </a:t>
            </a:r>
            <a:r>
              <a:rPr kumimoji="0" sz="1800" b="1" i="0" u="none" strike="noStrike" kern="0" cap="none" spc="0" normalizeH="0" baseline="0" noProof="0" dirty="0">
                <a:ln>
                  <a:noFill/>
                </a:ln>
                <a:solidFill>
                  <a:srgbClr val="FFFFFF"/>
                </a:solidFill>
                <a:effectLst/>
                <a:uLnTx/>
                <a:uFillTx/>
                <a:latin typeface="Calibri"/>
                <a:cs typeface="Calibri"/>
              </a:rPr>
              <a:t>status</a:t>
            </a:r>
            <a:r>
              <a:rPr kumimoji="0" sz="1800" b="1" i="0" u="none" strike="noStrike" kern="0" cap="none" spc="-5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are</a:t>
            </a:r>
            <a:r>
              <a:rPr kumimoji="0" sz="1800" b="1" i="0" u="none" strike="noStrike" kern="0" cap="none" spc="-30" normalizeH="0" baseline="0" noProof="0" dirty="0">
                <a:ln>
                  <a:noFill/>
                </a:ln>
                <a:solidFill>
                  <a:srgbClr val="FFFFFF"/>
                </a:solidFill>
                <a:effectLst/>
                <a:uLnTx/>
                <a:uFillTx/>
                <a:latin typeface="Calibri"/>
                <a:cs typeface="Calibri"/>
              </a:rPr>
              <a:t> </a:t>
            </a:r>
            <a:r>
              <a:rPr kumimoji="0" sz="1800" b="1" i="0" u="none" strike="noStrike" kern="0" cap="none" spc="0" normalizeH="0" baseline="0" noProof="0" dirty="0">
                <a:ln>
                  <a:noFill/>
                </a:ln>
                <a:solidFill>
                  <a:srgbClr val="FFFFFF"/>
                </a:solidFill>
                <a:effectLst/>
                <a:uLnTx/>
                <a:uFillTx/>
                <a:latin typeface="Calibri"/>
                <a:cs typeface="Calibri"/>
              </a:rPr>
              <a:t>also</a:t>
            </a:r>
            <a:r>
              <a:rPr kumimoji="0" sz="1800" b="1" i="0" u="none" strike="noStrike" kern="0" cap="none" spc="-45" normalizeH="0" baseline="0" noProof="0" dirty="0">
                <a:ln>
                  <a:noFill/>
                </a:ln>
                <a:solidFill>
                  <a:srgbClr val="FFFFFF"/>
                </a:solidFill>
                <a:effectLst/>
                <a:uLnTx/>
                <a:uFillTx/>
                <a:latin typeface="Calibri"/>
                <a:cs typeface="Calibri"/>
              </a:rPr>
              <a:t> </a:t>
            </a:r>
            <a:r>
              <a:rPr kumimoji="0" sz="1800" b="1" i="0" u="none" strike="noStrike" kern="0" cap="none" spc="-10" normalizeH="0" baseline="0" noProof="0" dirty="0">
                <a:ln>
                  <a:noFill/>
                </a:ln>
                <a:solidFill>
                  <a:srgbClr val="FFFFFF"/>
                </a:solidFill>
                <a:effectLst/>
                <a:uLnTx/>
                <a:uFillTx/>
                <a:latin typeface="Calibri"/>
                <a:cs typeface="Calibri"/>
              </a:rPr>
              <a:t>marked</a:t>
            </a:r>
            <a:endParaRPr kumimoji="0" sz="18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4276" y="908303"/>
            <a:ext cx="7489190" cy="0"/>
          </a:xfrm>
          <a:custGeom>
            <a:avLst/>
            <a:gdLst/>
            <a:ahLst/>
            <a:cxnLst/>
            <a:rect l="l" t="t" r="r" b="b"/>
            <a:pathLst>
              <a:path w="7489190">
                <a:moveTo>
                  <a:pt x="0" y="0"/>
                </a:moveTo>
                <a:lnTo>
                  <a:pt x="7488808" y="0"/>
                </a:lnTo>
              </a:path>
            </a:pathLst>
          </a:custGeom>
          <a:ln w="9144">
            <a:solidFill>
              <a:srgbClr val="497DBA"/>
            </a:solidFill>
          </a:ln>
        </p:spPr>
        <p:txBody>
          <a:bodyPr wrap="square" lIns="0" tIns="0" rIns="0" bIns="0" rtlCol="0"/>
          <a:lstStyle/>
          <a:p>
            <a:endParaRPr dirty="0"/>
          </a:p>
        </p:txBody>
      </p:sp>
      <p:sp>
        <p:nvSpPr>
          <p:cNvPr id="3" name="object 3"/>
          <p:cNvSpPr txBox="1">
            <a:spLocks noGrp="1"/>
          </p:cNvSpPr>
          <p:nvPr>
            <p:ph type="title"/>
          </p:nvPr>
        </p:nvSpPr>
        <p:spPr>
          <a:xfrm>
            <a:off x="474370" y="32346"/>
            <a:ext cx="8082915" cy="874598"/>
          </a:xfrm>
          <a:prstGeom prst="rect">
            <a:avLst/>
          </a:prstGeom>
        </p:spPr>
        <p:txBody>
          <a:bodyPr vert="horz" wrap="square" lIns="0" tIns="12700" rIns="0" bIns="0" rtlCol="0">
            <a:spAutoFit/>
          </a:bodyPr>
          <a:lstStyle/>
          <a:p>
            <a:pPr marL="12700" algn="ctr">
              <a:lnSpc>
                <a:spcPct val="100000"/>
              </a:lnSpc>
              <a:spcBef>
                <a:spcPts val="100"/>
              </a:spcBef>
            </a:pPr>
            <a:r>
              <a:rPr sz="2800" b="1" dirty="0">
                <a:solidFill>
                  <a:srgbClr val="FF0000"/>
                </a:solidFill>
                <a:effectLst>
                  <a:outerShdw blurRad="38100" dist="38100" dir="2700000" algn="tl">
                    <a:srgbClr val="000000">
                      <a:alpha val="43137"/>
                    </a:srgbClr>
                  </a:outerShdw>
                </a:effectLst>
                <a:latin typeface="+mn-lt"/>
              </a:rPr>
              <a:t>Hungary</a:t>
            </a:r>
            <a:r>
              <a:rPr sz="2800" b="1" spc="-45"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spends</a:t>
            </a:r>
            <a:r>
              <a:rPr sz="2800" b="1" spc="-20"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less</a:t>
            </a:r>
            <a:r>
              <a:rPr sz="2800" b="1" spc="-20"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on</a:t>
            </a:r>
            <a:r>
              <a:rPr sz="2800" b="1" spc="-30"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health</a:t>
            </a:r>
            <a:r>
              <a:rPr sz="2800" b="1" spc="-25"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care</a:t>
            </a:r>
            <a:r>
              <a:rPr sz="2800" b="1" spc="-35"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than</a:t>
            </a:r>
            <a:r>
              <a:rPr sz="2800" b="1" spc="-20"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most</a:t>
            </a:r>
            <a:r>
              <a:rPr sz="2800" b="1" spc="-40"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other</a:t>
            </a:r>
            <a:r>
              <a:rPr sz="2800" b="1" spc="-25" dirty="0">
                <a:solidFill>
                  <a:srgbClr val="FF0000"/>
                </a:solidFill>
                <a:effectLst>
                  <a:outerShdw blurRad="38100" dist="38100" dir="2700000" algn="tl">
                    <a:srgbClr val="000000">
                      <a:alpha val="43137"/>
                    </a:srgbClr>
                  </a:outerShdw>
                </a:effectLst>
                <a:latin typeface="+mn-lt"/>
              </a:rPr>
              <a:t> </a:t>
            </a:r>
            <a:r>
              <a:rPr sz="2800" b="1" dirty="0">
                <a:solidFill>
                  <a:srgbClr val="FF0000"/>
                </a:solidFill>
                <a:effectLst>
                  <a:outerShdw blurRad="38100" dist="38100" dir="2700000" algn="tl">
                    <a:srgbClr val="000000">
                      <a:alpha val="43137"/>
                    </a:srgbClr>
                  </a:outerShdw>
                </a:effectLst>
                <a:latin typeface="+mn-lt"/>
              </a:rPr>
              <a:t>EU</a:t>
            </a:r>
            <a:r>
              <a:rPr sz="2800" b="1" spc="-40" dirty="0">
                <a:solidFill>
                  <a:srgbClr val="FF0000"/>
                </a:solidFill>
                <a:effectLst>
                  <a:outerShdw blurRad="38100" dist="38100" dir="2700000" algn="tl">
                    <a:srgbClr val="000000">
                      <a:alpha val="43137"/>
                    </a:srgbClr>
                  </a:outerShdw>
                </a:effectLst>
                <a:latin typeface="+mn-lt"/>
              </a:rPr>
              <a:t> </a:t>
            </a:r>
            <a:r>
              <a:rPr sz="2800" b="1" spc="-10" dirty="0">
                <a:solidFill>
                  <a:srgbClr val="FF0000"/>
                </a:solidFill>
                <a:effectLst>
                  <a:outerShdw blurRad="38100" dist="38100" dir="2700000" algn="tl">
                    <a:srgbClr val="000000">
                      <a:alpha val="43137"/>
                    </a:srgbClr>
                  </a:outerShdw>
                </a:effectLst>
                <a:latin typeface="+mn-lt"/>
              </a:rPr>
              <a:t>countries</a:t>
            </a:r>
            <a:endParaRPr sz="2800" b="1" dirty="0">
              <a:solidFill>
                <a:srgbClr val="FF0000"/>
              </a:solidFill>
              <a:effectLst>
                <a:outerShdw blurRad="38100" dist="38100" dir="2700000" algn="tl">
                  <a:srgbClr val="000000">
                    <a:alpha val="43137"/>
                  </a:srgbClr>
                </a:outerShdw>
              </a:effectLst>
              <a:latin typeface="+mn-lt"/>
            </a:endParaRPr>
          </a:p>
        </p:txBody>
      </p:sp>
      <p:sp>
        <p:nvSpPr>
          <p:cNvPr id="4" name="object 4"/>
          <p:cNvSpPr/>
          <p:nvPr/>
        </p:nvSpPr>
        <p:spPr>
          <a:xfrm>
            <a:off x="0" y="5785103"/>
            <a:ext cx="9144000" cy="1073150"/>
          </a:xfrm>
          <a:custGeom>
            <a:avLst/>
            <a:gdLst/>
            <a:ahLst/>
            <a:cxnLst/>
            <a:rect l="l" t="t" r="r" b="b"/>
            <a:pathLst>
              <a:path w="9144000" h="1073150">
                <a:moveTo>
                  <a:pt x="9143999" y="0"/>
                </a:moveTo>
                <a:lnTo>
                  <a:pt x="0" y="0"/>
                </a:lnTo>
                <a:lnTo>
                  <a:pt x="0" y="1072893"/>
                </a:lnTo>
                <a:lnTo>
                  <a:pt x="9143999" y="1072893"/>
                </a:lnTo>
                <a:lnTo>
                  <a:pt x="9143999" y="0"/>
                </a:lnTo>
                <a:close/>
              </a:path>
            </a:pathLst>
          </a:custGeom>
          <a:solidFill>
            <a:srgbClr val="184383"/>
          </a:solidFill>
        </p:spPr>
        <p:txBody>
          <a:bodyPr wrap="square" lIns="0" tIns="0" rIns="0" bIns="0" rtlCol="0"/>
          <a:lstStyle/>
          <a:p>
            <a:endParaRPr dirty="0"/>
          </a:p>
        </p:txBody>
      </p:sp>
      <p:sp>
        <p:nvSpPr>
          <p:cNvPr id="5" name="object 5"/>
          <p:cNvSpPr txBox="1"/>
          <p:nvPr/>
        </p:nvSpPr>
        <p:spPr>
          <a:xfrm>
            <a:off x="278079" y="5878474"/>
            <a:ext cx="8479790" cy="848994"/>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FFFFFF"/>
                </a:solidFill>
                <a:latin typeface="Calibri"/>
                <a:cs typeface="Calibri"/>
              </a:rPr>
              <a:t>Health</a:t>
            </a:r>
            <a:r>
              <a:rPr sz="1800" b="1" spc="-35" dirty="0">
                <a:solidFill>
                  <a:srgbClr val="FFFFFF"/>
                </a:solidFill>
                <a:latin typeface="Calibri"/>
                <a:cs typeface="Calibri"/>
              </a:rPr>
              <a:t> </a:t>
            </a:r>
            <a:r>
              <a:rPr sz="1800" b="1" dirty="0">
                <a:solidFill>
                  <a:srgbClr val="FFFFFF"/>
                </a:solidFill>
                <a:latin typeface="Calibri"/>
                <a:cs typeface="Calibri"/>
              </a:rPr>
              <a:t>spending</a:t>
            </a:r>
            <a:r>
              <a:rPr sz="1800" b="1" spc="-20" dirty="0">
                <a:solidFill>
                  <a:srgbClr val="FFFFFF"/>
                </a:solidFill>
                <a:latin typeface="Calibri"/>
                <a:cs typeface="Calibri"/>
              </a:rPr>
              <a:t> </a:t>
            </a:r>
            <a:r>
              <a:rPr sz="1800" b="1" spc="-10" dirty="0">
                <a:solidFill>
                  <a:srgbClr val="FFFFFF"/>
                </a:solidFill>
                <a:latin typeface="Calibri"/>
                <a:cs typeface="Calibri"/>
              </a:rPr>
              <a:t>accounted</a:t>
            </a:r>
            <a:r>
              <a:rPr sz="1800" b="1" spc="-40" dirty="0">
                <a:solidFill>
                  <a:srgbClr val="FFFFFF"/>
                </a:solidFill>
                <a:latin typeface="Calibri"/>
                <a:cs typeface="Calibri"/>
              </a:rPr>
              <a:t> </a:t>
            </a:r>
            <a:r>
              <a:rPr sz="1800" b="1" dirty="0">
                <a:solidFill>
                  <a:srgbClr val="FFFFFF"/>
                </a:solidFill>
                <a:latin typeface="Calibri"/>
                <a:cs typeface="Calibri"/>
              </a:rPr>
              <a:t>for</a:t>
            </a:r>
            <a:r>
              <a:rPr sz="1800" b="1" spc="-5" dirty="0">
                <a:solidFill>
                  <a:srgbClr val="FFFFFF"/>
                </a:solidFill>
                <a:latin typeface="Calibri"/>
                <a:cs typeface="Calibri"/>
              </a:rPr>
              <a:t> </a:t>
            </a:r>
            <a:r>
              <a:rPr sz="1800" b="1" dirty="0">
                <a:solidFill>
                  <a:srgbClr val="FFFFFF"/>
                </a:solidFill>
                <a:latin typeface="Calibri"/>
                <a:cs typeface="Calibri"/>
              </a:rPr>
              <a:t>6.9 % of</a:t>
            </a:r>
            <a:r>
              <a:rPr sz="1800" b="1" spc="5" dirty="0">
                <a:solidFill>
                  <a:srgbClr val="FFFFFF"/>
                </a:solidFill>
                <a:latin typeface="Calibri"/>
                <a:cs typeface="Calibri"/>
              </a:rPr>
              <a:t> </a:t>
            </a:r>
            <a:r>
              <a:rPr sz="1800" b="1" dirty="0">
                <a:solidFill>
                  <a:srgbClr val="FFFFFF"/>
                </a:solidFill>
                <a:latin typeface="Calibri"/>
                <a:cs typeface="Calibri"/>
              </a:rPr>
              <a:t>GDP</a:t>
            </a:r>
            <a:r>
              <a:rPr sz="1800" b="1" spc="-10" dirty="0">
                <a:solidFill>
                  <a:srgbClr val="FFFFFF"/>
                </a:solidFill>
                <a:latin typeface="Calibri"/>
                <a:cs typeface="Calibri"/>
              </a:rPr>
              <a:t> </a:t>
            </a:r>
            <a:r>
              <a:rPr sz="1800" b="1" dirty="0">
                <a:solidFill>
                  <a:srgbClr val="FFFFFF"/>
                </a:solidFill>
                <a:latin typeface="Calibri"/>
                <a:cs typeface="Calibri"/>
              </a:rPr>
              <a:t>in</a:t>
            </a:r>
            <a:r>
              <a:rPr sz="1800" b="1" spc="-10" dirty="0">
                <a:solidFill>
                  <a:srgbClr val="FFFFFF"/>
                </a:solidFill>
                <a:latin typeface="Calibri"/>
                <a:cs typeface="Calibri"/>
              </a:rPr>
              <a:t> </a:t>
            </a:r>
            <a:r>
              <a:rPr sz="1800" b="1" dirty="0">
                <a:solidFill>
                  <a:srgbClr val="FFFFFF"/>
                </a:solidFill>
                <a:latin typeface="Calibri"/>
                <a:cs typeface="Calibri"/>
              </a:rPr>
              <a:t>2017, well</a:t>
            </a:r>
            <a:r>
              <a:rPr sz="1800" b="1" spc="-25" dirty="0">
                <a:solidFill>
                  <a:srgbClr val="FFFFFF"/>
                </a:solidFill>
                <a:latin typeface="Calibri"/>
                <a:cs typeface="Calibri"/>
              </a:rPr>
              <a:t> </a:t>
            </a:r>
            <a:r>
              <a:rPr sz="1800" b="1" dirty="0">
                <a:solidFill>
                  <a:srgbClr val="FFFFFF"/>
                </a:solidFill>
                <a:latin typeface="Calibri"/>
                <a:cs typeface="Calibri"/>
              </a:rPr>
              <a:t>below</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10" dirty="0">
                <a:solidFill>
                  <a:srgbClr val="FFFFFF"/>
                </a:solidFill>
                <a:latin typeface="Calibri"/>
                <a:cs typeface="Calibri"/>
              </a:rPr>
              <a:t> </a:t>
            </a:r>
            <a:r>
              <a:rPr sz="1800" b="1" dirty="0">
                <a:solidFill>
                  <a:srgbClr val="FFFFFF"/>
                </a:solidFill>
                <a:latin typeface="Calibri"/>
                <a:cs typeface="Calibri"/>
              </a:rPr>
              <a:t>EU </a:t>
            </a:r>
            <a:r>
              <a:rPr sz="1800" b="1" spc="-10" dirty="0">
                <a:solidFill>
                  <a:srgbClr val="FFFFFF"/>
                </a:solidFill>
                <a:latin typeface="Calibri"/>
                <a:cs typeface="Calibri"/>
              </a:rPr>
              <a:t>average.</a:t>
            </a:r>
            <a:endParaRPr sz="1800" dirty="0">
              <a:latin typeface="Calibri"/>
              <a:cs typeface="Calibri"/>
            </a:endParaRPr>
          </a:p>
          <a:p>
            <a:pPr marL="12065" marR="5080" algn="ctr">
              <a:lnSpc>
                <a:spcPct val="100000"/>
              </a:lnSpc>
            </a:pP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public</a:t>
            </a:r>
            <a:r>
              <a:rPr sz="1800" b="1" spc="-55" dirty="0">
                <a:solidFill>
                  <a:srgbClr val="FFFFFF"/>
                </a:solidFill>
                <a:latin typeface="Calibri"/>
                <a:cs typeface="Calibri"/>
              </a:rPr>
              <a:t> </a:t>
            </a:r>
            <a:r>
              <a:rPr sz="1800" b="1" dirty="0">
                <a:solidFill>
                  <a:srgbClr val="FFFFFF"/>
                </a:solidFill>
                <a:latin typeface="Calibri"/>
                <a:cs typeface="Calibri"/>
              </a:rPr>
              <a:t>share</a:t>
            </a:r>
            <a:r>
              <a:rPr sz="1800" b="1" spc="-40" dirty="0">
                <a:solidFill>
                  <a:srgbClr val="FFFFFF"/>
                </a:solidFill>
                <a:latin typeface="Calibri"/>
                <a:cs typeface="Calibri"/>
              </a:rPr>
              <a:t> </a:t>
            </a:r>
            <a:r>
              <a:rPr sz="1800" b="1" dirty="0">
                <a:solidFill>
                  <a:srgbClr val="FFFFFF"/>
                </a:solidFill>
                <a:latin typeface="Calibri"/>
                <a:cs typeface="Calibri"/>
              </a:rPr>
              <a:t>of</a:t>
            </a:r>
            <a:r>
              <a:rPr sz="1800" b="1" spc="-15" dirty="0">
                <a:solidFill>
                  <a:srgbClr val="FFFFFF"/>
                </a:solidFill>
                <a:latin typeface="Calibri"/>
                <a:cs typeface="Calibri"/>
              </a:rPr>
              <a:t> </a:t>
            </a:r>
            <a:r>
              <a:rPr sz="1800" b="1" dirty="0">
                <a:solidFill>
                  <a:srgbClr val="FFFFFF"/>
                </a:solidFill>
                <a:latin typeface="Calibri"/>
                <a:cs typeface="Calibri"/>
              </a:rPr>
              <a:t>health</a:t>
            </a:r>
            <a:r>
              <a:rPr sz="1800" b="1" spc="-50" dirty="0">
                <a:solidFill>
                  <a:srgbClr val="FFFFFF"/>
                </a:solidFill>
                <a:latin typeface="Calibri"/>
                <a:cs typeface="Calibri"/>
              </a:rPr>
              <a:t> </a:t>
            </a:r>
            <a:r>
              <a:rPr sz="1800" b="1" dirty="0">
                <a:solidFill>
                  <a:srgbClr val="FFFFFF"/>
                </a:solidFill>
                <a:latin typeface="Calibri"/>
                <a:cs typeface="Calibri"/>
              </a:rPr>
              <a:t>spending</a:t>
            </a:r>
            <a:r>
              <a:rPr sz="1800" b="1" spc="-65" dirty="0">
                <a:solidFill>
                  <a:srgbClr val="FFFFFF"/>
                </a:solidFill>
                <a:latin typeface="Calibri"/>
                <a:cs typeface="Calibri"/>
              </a:rPr>
              <a:t> </a:t>
            </a:r>
            <a:r>
              <a:rPr sz="1800" b="1" dirty="0">
                <a:solidFill>
                  <a:srgbClr val="FFFFFF"/>
                </a:solidFill>
                <a:latin typeface="Calibri"/>
                <a:cs typeface="Calibri"/>
              </a:rPr>
              <a:t>(government</a:t>
            </a:r>
            <a:r>
              <a:rPr sz="1800" b="1" spc="-45" dirty="0">
                <a:solidFill>
                  <a:srgbClr val="FFFFFF"/>
                </a:solidFill>
                <a:latin typeface="Calibri"/>
                <a:cs typeface="Calibri"/>
              </a:rPr>
              <a:t> </a:t>
            </a:r>
            <a:r>
              <a:rPr sz="1800" b="1" dirty="0">
                <a:solidFill>
                  <a:srgbClr val="FFFFFF"/>
                </a:solidFill>
                <a:latin typeface="Calibri"/>
                <a:cs typeface="Calibri"/>
              </a:rPr>
              <a:t>and</a:t>
            </a:r>
            <a:r>
              <a:rPr sz="1800" b="1" spc="-35" dirty="0">
                <a:solidFill>
                  <a:srgbClr val="FFFFFF"/>
                </a:solidFill>
                <a:latin typeface="Calibri"/>
                <a:cs typeface="Calibri"/>
              </a:rPr>
              <a:t> </a:t>
            </a:r>
            <a:r>
              <a:rPr sz="1800" b="1" dirty="0">
                <a:solidFill>
                  <a:srgbClr val="FFFFFF"/>
                </a:solidFill>
                <a:latin typeface="Calibri"/>
                <a:cs typeface="Calibri"/>
              </a:rPr>
              <a:t>compulsory</a:t>
            </a:r>
            <a:r>
              <a:rPr sz="1800" b="1" spc="-30" dirty="0">
                <a:solidFill>
                  <a:srgbClr val="FFFFFF"/>
                </a:solidFill>
                <a:latin typeface="Calibri"/>
                <a:cs typeface="Calibri"/>
              </a:rPr>
              <a:t> </a:t>
            </a:r>
            <a:r>
              <a:rPr sz="1800" b="1" dirty="0">
                <a:solidFill>
                  <a:srgbClr val="FFFFFF"/>
                </a:solidFill>
                <a:latin typeface="Calibri"/>
                <a:cs typeface="Calibri"/>
              </a:rPr>
              <a:t>insurance)</a:t>
            </a:r>
            <a:r>
              <a:rPr sz="1800" b="1" spc="-35" dirty="0">
                <a:solidFill>
                  <a:srgbClr val="FFFFFF"/>
                </a:solidFill>
                <a:latin typeface="Calibri"/>
                <a:cs typeface="Calibri"/>
              </a:rPr>
              <a:t> </a:t>
            </a:r>
            <a:r>
              <a:rPr sz="1800" b="1" dirty="0">
                <a:solidFill>
                  <a:srgbClr val="FFFFFF"/>
                </a:solidFill>
                <a:latin typeface="Calibri"/>
                <a:cs typeface="Calibri"/>
              </a:rPr>
              <a:t>accounts</a:t>
            </a:r>
            <a:r>
              <a:rPr sz="1800" b="1" spc="-55" dirty="0">
                <a:solidFill>
                  <a:srgbClr val="FFFFFF"/>
                </a:solidFill>
                <a:latin typeface="Calibri"/>
                <a:cs typeface="Calibri"/>
              </a:rPr>
              <a:t> </a:t>
            </a:r>
            <a:r>
              <a:rPr sz="1800" b="1" spc="-25" dirty="0">
                <a:solidFill>
                  <a:srgbClr val="FFFFFF"/>
                </a:solidFill>
                <a:latin typeface="Calibri"/>
                <a:cs typeface="Calibri"/>
              </a:rPr>
              <a:t>for </a:t>
            </a:r>
            <a:r>
              <a:rPr sz="1800" b="1" dirty="0">
                <a:solidFill>
                  <a:srgbClr val="FFFFFF"/>
                </a:solidFill>
                <a:latin typeface="Calibri"/>
                <a:cs typeface="Calibri"/>
              </a:rPr>
              <a:t>only</a:t>
            </a:r>
            <a:r>
              <a:rPr sz="1800" b="1" spc="-45" dirty="0">
                <a:solidFill>
                  <a:srgbClr val="FFFFFF"/>
                </a:solidFill>
                <a:latin typeface="Calibri"/>
                <a:cs typeface="Calibri"/>
              </a:rPr>
              <a:t> </a:t>
            </a:r>
            <a:r>
              <a:rPr sz="1800" b="1" dirty="0">
                <a:solidFill>
                  <a:srgbClr val="FFFFFF"/>
                </a:solidFill>
                <a:latin typeface="Calibri"/>
                <a:cs typeface="Calibri"/>
              </a:rPr>
              <a:t>slightly</a:t>
            </a:r>
            <a:r>
              <a:rPr sz="1800" b="1" spc="-30" dirty="0">
                <a:solidFill>
                  <a:srgbClr val="FFFFFF"/>
                </a:solidFill>
                <a:latin typeface="Calibri"/>
                <a:cs typeface="Calibri"/>
              </a:rPr>
              <a:t> </a:t>
            </a:r>
            <a:r>
              <a:rPr sz="1800" b="1" dirty="0">
                <a:solidFill>
                  <a:srgbClr val="FFFFFF"/>
                </a:solidFill>
                <a:latin typeface="Calibri"/>
                <a:cs typeface="Calibri"/>
              </a:rPr>
              <a:t>more</a:t>
            </a:r>
            <a:r>
              <a:rPr sz="1800" b="1" spc="-10" dirty="0">
                <a:solidFill>
                  <a:srgbClr val="FFFFFF"/>
                </a:solidFill>
                <a:latin typeface="Calibri"/>
                <a:cs typeface="Calibri"/>
              </a:rPr>
              <a:t> </a:t>
            </a:r>
            <a:r>
              <a:rPr sz="1800" b="1" dirty="0">
                <a:solidFill>
                  <a:srgbClr val="FFFFFF"/>
                </a:solidFill>
                <a:latin typeface="Calibri"/>
                <a:cs typeface="Calibri"/>
              </a:rPr>
              <a:t>than</a:t>
            </a:r>
            <a:r>
              <a:rPr sz="1800" b="1" spc="-15" dirty="0">
                <a:solidFill>
                  <a:srgbClr val="FFFFFF"/>
                </a:solidFill>
                <a:latin typeface="Calibri"/>
                <a:cs typeface="Calibri"/>
              </a:rPr>
              <a:t> </a:t>
            </a:r>
            <a:r>
              <a:rPr sz="1800" b="1" spc="-10" dirty="0">
                <a:solidFill>
                  <a:srgbClr val="FFFFFF"/>
                </a:solidFill>
                <a:latin typeface="Calibri"/>
                <a:cs typeface="Calibri"/>
              </a:rPr>
              <a:t>two-</a:t>
            </a:r>
            <a:r>
              <a:rPr sz="1800" b="1" dirty="0">
                <a:solidFill>
                  <a:srgbClr val="FFFFFF"/>
                </a:solidFill>
                <a:latin typeface="Calibri"/>
                <a:cs typeface="Calibri"/>
              </a:rPr>
              <a:t>thirds</a:t>
            </a:r>
            <a:r>
              <a:rPr sz="1800" b="1" spc="-40" dirty="0">
                <a:solidFill>
                  <a:srgbClr val="FFFFFF"/>
                </a:solidFill>
                <a:latin typeface="Calibri"/>
                <a:cs typeface="Calibri"/>
              </a:rPr>
              <a:t> </a:t>
            </a:r>
            <a:r>
              <a:rPr sz="1800" b="1" dirty="0">
                <a:solidFill>
                  <a:srgbClr val="FFFFFF"/>
                </a:solidFill>
                <a:latin typeface="Calibri"/>
                <a:cs typeface="Calibri"/>
              </a:rPr>
              <a:t>of</a:t>
            </a:r>
            <a:r>
              <a:rPr sz="1800" b="1" spc="390" dirty="0">
                <a:solidFill>
                  <a:srgbClr val="FFFFFF"/>
                </a:solidFill>
                <a:latin typeface="Calibri"/>
                <a:cs typeface="Calibri"/>
              </a:rPr>
              <a:t> </a:t>
            </a:r>
            <a:r>
              <a:rPr sz="1800" b="1" dirty="0">
                <a:solidFill>
                  <a:srgbClr val="FFFFFF"/>
                </a:solidFill>
                <a:latin typeface="Calibri"/>
                <a:cs typeface="Calibri"/>
              </a:rPr>
              <a:t>total</a:t>
            </a:r>
            <a:r>
              <a:rPr sz="1800" b="1" spc="-35" dirty="0">
                <a:solidFill>
                  <a:srgbClr val="FFFFFF"/>
                </a:solidFill>
                <a:latin typeface="Calibri"/>
                <a:cs typeface="Calibri"/>
              </a:rPr>
              <a:t> </a:t>
            </a:r>
            <a:r>
              <a:rPr sz="1800" b="1" dirty="0">
                <a:solidFill>
                  <a:srgbClr val="FFFFFF"/>
                </a:solidFill>
                <a:latin typeface="Calibri"/>
                <a:cs typeface="Calibri"/>
              </a:rPr>
              <a:t>health</a:t>
            </a:r>
            <a:r>
              <a:rPr sz="1800" b="1" spc="-35" dirty="0">
                <a:solidFill>
                  <a:srgbClr val="FFFFFF"/>
                </a:solidFill>
                <a:latin typeface="Calibri"/>
                <a:cs typeface="Calibri"/>
              </a:rPr>
              <a:t> </a:t>
            </a:r>
            <a:r>
              <a:rPr sz="1800" b="1" spc="-10" dirty="0">
                <a:solidFill>
                  <a:srgbClr val="FFFFFF"/>
                </a:solidFill>
                <a:latin typeface="Calibri"/>
                <a:cs typeface="Calibri"/>
              </a:rPr>
              <a:t>expenditure.</a:t>
            </a:r>
            <a:endParaRPr sz="1800" dirty="0">
              <a:latin typeface="Calibri"/>
              <a:cs typeface="Calibri"/>
            </a:endParaRPr>
          </a:p>
        </p:txBody>
      </p:sp>
      <p:pic>
        <p:nvPicPr>
          <p:cNvPr id="6" name="object 6"/>
          <p:cNvPicPr/>
          <p:nvPr/>
        </p:nvPicPr>
        <p:blipFill>
          <a:blip r:embed="rId2" cstate="print"/>
          <a:stretch>
            <a:fillRect/>
          </a:stretch>
        </p:blipFill>
        <p:spPr>
          <a:xfrm>
            <a:off x="380125" y="1212575"/>
            <a:ext cx="8485180" cy="42015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D4130D-DA10-4272-ABC7-DA49D1037B30}"/>
              </a:ext>
            </a:extLst>
          </p:cNvPr>
          <p:cNvSpPr>
            <a:spLocks noGrp="1"/>
          </p:cNvSpPr>
          <p:nvPr>
            <p:ph type="title"/>
          </p:nvPr>
        </p:nvSpPr>
        <p:spPr>
          <a:xfrm>
            <a:off x="628650" y="365126"/>
            <a:ext cx="7886700" cy="748057"/>
          </a:xfrm>
        </p:spPr>
        <p:txBody>
          <a:bodyPr>
            <a:noAutofit/>
          </a:bodyPr>
          <a:lstStyle/>
          <a:p>
            <a:pPr algn="ctr"/>
            <a:r>
              <a:rPr lang="en-GB" sz="2800" b="1" dirty="0">
                <a:solidFill>
                  <a:srgbClr val="FF0000"/>
                </a:solidFill>
                <a:effectLst>
                  <a:outerShdw blurRad="38100" dist="38100" dir="2700000" algn="tl">
                    <a:srgbClr val="000000">
                      <a:alpha val="43137"/>
                    </a:srgbClr>
                  </a:outerShdw>
                </a:effectLst>
                <a:latin typeface="+mn-lt"/>
              </a:rPr>
              <a:t>FEPS sponsored Hungarian research on the assessment of the European Health Union</a:t>
            </a:r>
          </a:p>
        </p:txBody>
      </p:sp>
      <p:sp>
        <p:nvSpPr>
          <p:cNvPr id="3" name="Tartalom helye 2">
            <a:extLst>
              <a:ext uri="{FF2B5EF4-FFF2-40B4-BE49-F238E27FC236}">
                <a16:creationId xmlns:a16="http://schemas.microsoft.com/office/drawing/2014/main" id="{8EAC5C69-59C7-466E-9C0C-59AF2A92724B}"/>
              </a:ext>
            </a:extLst>
          </p:cNvPr>
          <p:cNvSpPr>
            <a:spLocks noGrp="1"/>
          </p:cNvSpPr>
          <p:nvPr>
            <p:ph idx="1"/>
          </p:nvPr>
        </p:nvSpPr>
        <p:spPr>
          <a:xfrm>
            <a:off x="628650" y="1331843"/>
            <a:ext cx="6249228" cy="4845120"/>
          </a:xfrm>
        </p:spPr>
        <p:txBody>
          <a:bodyPr>
            <a:normAutofit fontScale="85000" lnSpcReduction="10000"/>
          </a:bodyPr>
          <a:lstStyle/>
          <a:p>
            <a:pPr marL="0" indent="0">
              <a:lnSpc>
                <a:spcPct val="100000"/>
              </a:lnSpc>
              <a:buNone/>
            </a:pPr>
            <a:r>
              <a:rPr lang="en-GB" b="1" dirty="0"/>
              <a:t>In order to clarify the benefits of stronger EU health competencies and to assess which of the planned steps are considered important by Hungarians, an analysis was carried out based on </a:t>
            </a:r>
          </a:p>
          <a:p>
            <a:r>
              <a:rPr lang="en-GB" b="1" dirty="0"/>
              <a:t>the responses to comprehensive policy questions by municipalities and professional organizations;</a:t>
            </a:r>
          </a:p>
          <a:p>
            <a:r>
              <a:rPr lang="en-GB" b="1" dirty="0"/>
              <a:t>online consultations and webinar discussions with professionals, experts and policymakers;</a:t>
            </a:r>
          </a:p>
          <a:p>
            <a:r>
              <a:rPr lang="en-GB" b="1" dirty="0"/>
              <a:t>telephone an online interviews with 2499 people </a:t>
            </a:r>
            <a:r>
              <a:rPr lang="hu-HU" b="1" dirty="0"/>
              <a:t>(</a:t>
            </a:r>
            <a:r>
              <a:rPr lang="en-GB" b="1" dirty="0"/>
              <a:t>in December 2020) by the Publicus Institute and the Institute of Social Democracy</a:t>
            </a:r>
            <a:r>
              <a:rPr lang="hu-HU" b="1" dirty="0"/>
              <a:t> </a:t>
            </a:r>
            <a:r>
              <a:rPr lang="en-GB" b="1" dirty="0"/>
              <a:t>on behalf of the FEPS  </a:t>
            </a:r>
          </a:p>
        </p:txBody>
      </p:sp>
      <p:pic>
        <p:nvPicPr>
          <p:cNvPr id="4" name="object 6">
            <a:extLst>
              <a:ext uri="{FF2B5EF4-FFF2-40B4-BE49-F238E27FC236}">
                <a16:creationId xmlns:a16="http://schemas.microsoft.com/office/drawing/2014/main" id="{C56685A6-40CB-4DF2-AE47-2E0361D57E9C}"/>
              </a:ext>
            </a:extLst>
          </p:cNvPr>
          <p:cNvPicPr/>
          <p:nvPr/>
        </p:nvPicPr>
        <p:blipFill>
          <a:blip r:embed="rId2" cstate="print"/>
          <a:stretch>
            <a:fillRect/>
          </a:stretch>
        </p:blipFill>
        <p:spPr>
          <a:xfrm>
            <a:off x="7210906" y="5427124"/>
            <a:ext cx="1576877" cy="452735"/>
          </a:xfrm>
          <a:prstGeom prst="rect">
            <a:avLst/>
          </a:prstGeom>
        </p:spPr>
      </p:pic>
      <p:pic>
        <p:nvPicPr>
          <p:cNvPr id="5" name="object 9">
            <a:extLst>
              <a:ext uri="{FF2B5EF4-FFF2-40B4-BE49-F238E27FC236}">
                <a16:creationId xmlns:a16="http://schemas.microsoft.com/office/drawing/2014/main" id="{ABE19D7D-65AA-4EC0-B9C0-DD0E7805ABA9}"/>
              </a:ext>
            </a:extLst>
          </p:cNvPr>
          <p:cNvPicPr/>
          <p:nvPr/>
        </p:nvPicPr>
        <p:blipFill>
          <a:blip r:embed="rId3" cstate="print"/>
          <a:stretch>
            <a:fillRect/>
          </a:stretch>
        </p:blipFill>
        <p:spPr>
          <a:xfrm>
            <a:off x="7106773" y="1485277"/>
            <a:ext cx="1785144" cy="597336"/>
          </a:xfrm>
          <a:prstGeom prst="rect">
            <a:avLst/>
          </a:prstGeom>
        </p:spPr>
      </p:pic>
      <p:pic>
        <p:nvPicPr>
          <p:cNvPr id="3076" name="Picture 4" descr="Foundation for European Progressive Studies (FEPS) - HOPEUrope 2">
            <a:extLst>
              <a:ext uri="{FF2B5EF4-FFF2-40B4-BE49-F238E27FC236}">
                <a16:creationId xmlns:a16="http://schemas.microsoft.com/office/drawing/2014/main" id="{A4040EAC-B722-4AD1-8B4D-5ADD2B328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742" y="2564296"/>
            <a:ext cx="2064743" cy="9541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zociális Demokráciáért Intézet | Megújuló Magyarországért Alapítvány">
            <a:extLst>
              <a:ext uri="{FF2B5EF4-FFF2-40B4-BE49-F238E27FC236}">
                <a16:creationId xmlns:a16="http://schemas.microsoft.com/office/drawing/2014/main" id="{E320CAD4-80C9-41BD-B24D-51A6F42D7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496" y="3984948"/>
            <a:ext cx="924862" cy="9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9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170" y="214315"/>
            <a:ext cx="8463381" cy="832278"/>
          </a:xfrm>
          <a:prstGeom prst="rect">
            <a:avLst/>
          </a:prstGeom>
        </p:spPr>
        <p:txBody>
          <a:bodyPr vert="horz" wrap="square" lIns="0" tIns="11429" rIns="0" bIns="0" rtlCol="0">
            <a:spAutoFit/>
          </a:bodyPr>
          <a:lstStyle/>
          <a:p>
            <a:pPr marL="12699" algn="ctr">
              <a:lnSpc>
                <a:spcPts val="2310"/>
              </a:lnSpc>
              <a:spcBef>
                <a:spcPts val="91"/>
              </a:spcBef>
            </a:pPr>
            <a:r>
              <a:rPr sz="2400" dirty="0">
                <a:solidFill>
                  <a:srgbClr val="FF0000"/>
                </a:solidFill>
                <a:effectLst>
                  <a:outerShdw blurRad="38100" dist="38100" dir="2700000" algn="tl">
                    <a:srgbClr val="000000">
                      <a:alpha val="43137"/>
                    </a:srgbClr>
                  </a:outerShdw>
                </a:effectLst>
              </a:rPr>
              <a:t>How</a:t>
            </a:r>
            <a:r>
              <a:rPr sz="2400" spc="-5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satisfied are</a:t>
            </a:r>
            <a:r>
              <a:rPr sz="2400" spc="-5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you</a:t>
            </a:r>
            <a:r>
              <a:rPr sz="2400" spc="-5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with</a:t>
            </a:r>
            <a:r>
              <a:rPr sz="2400" spc="-6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55" dirty="0">
                <a:solidFill>
                  <a:srgbClr val="FF0000"/>
                </a:solidFill>
                <a:effectLst>
                  <a:outerShdw blurRad="38100" dist="38100" dir="2700000" algn="tl">
                    <a:srgbClr val="000000">
                      <a:alpha val="43137"/>
                    </a:srgbClr>
                  </a:outerShdw>
                </a:effectLst>
              </a:rPr>
              <a:t> </a:t>
            </a:r>
            <a:r>
              <a:rPr sz="2400" spc="-11" dirty="0">
                <a:solidFill>
                  <a:srgbClr val="FF0000"/>
                </a:solidFill>
                <a:effectLst>
                  <a:outerShdw blurRad="38100" dist="38100" dir="2700000" algn="tl">
                    <a:srgbClr val="000000">
                      <a:alpha val="43137"/>
                    </a:srgbClr>
                  </a:outerShdw>
                </a:effectLst>
              </a:rPr>
              <a:t>state</a:t>
            </a:r>
            <a:r>
              <a:rPr sz="2400" spc="-5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of</a:t>
            </a:r>
            <a:r>
              <a:rPr sz="2400" spc="-5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7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national</a:t>
            </a:r>
            <a:r>
              <a:rPr sz="2400" spc="-5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healthcare</a:t>
            </a:r>
            <a:r>
              <a:rPr sz="2400" spc="-71" dirty="0">
                <a:solidFill>
                  <a:srgbClr val="FF0000"/>
                </a:solidFill>
                <a:effectLst>
                  <a:outerShdw blurRad="38100" dist="38100" dir="2700000" algn="tl">
                    <a:srgbClr val="000000">
                      <a:alpha val="43137"/>
                    </a:srgbClr>
                  </a:outerShdw>
                </a:effectLst>
              </a:rPr>
              <a:t> </a:t>
            </a:r>
            <a:r>
              <a:rPr sz="2400" spc="-11" dirty="0">
                <a:solidFill>
                  <a:srgbClr val="FF0000"/>
                </a:solidFill>
                <a:effectLst>
                  <a:outerShdw blurRad="38100" dist="38100" dir="2700000" algn="tl">
                    <a:srgbClr val="000000">
                      <a:alpha val="43137"/>
                    </a:srgbClr>
                  </a:outerShdw>
                </a:effectLst>
              </a:rPr>
              <a:t>system</a:t>
            </a:r>
            <a:r>
              <a:rPr sz="2400" spc="-20" dirty="0">
                <a:solidFill>
                  <a:srgbClr val="FF0000"/>
                </a:solidFill>
                <a:effectLst>
                  <a:outerShdw blurRad="38100" dist="38100" dir="2700000" algn="tl">
                    <a:srgbClr val="000000">
                      <a:alpha val="43137"/>
                    </a:srgbClr>
                  </a:outerShdw>
                </a:effectLst>
              </a:rPr>
              <a:t> </a:t>
            </a:r>
            <a:r>
              <a:rPr sz="2400" spc="-11" dirty="0">
                <a:solidFill>
                  <a:srgbClr val="FF0000"/>
                </a:solidFill>
                <a:effectLst>
                  <a:outerShdw blurRad="38100" dist="38100" dir="2700000" algn="tl">
                    <a:srgbClr val="000000">
                      <a:alpha val="43137"/>
                    </a:srgbClr>
                  </a:outerShdw>
                </a:effectLst>
              </a:rPr>
              <a:t>overall?</a:t>
            </a:r>
            <a:endParaRPr sz="2400" dirty="0">
              <a:solidFill>
                <a:srgbClr val="FF0000"/>
              </a:solidFill>
              <a:effectLst>
                <a:outerShdw blurRad="38100" dist="38100" dir="2700000" algn="tl">
                  <a:srgbClr val="000000">
                    <a:alpha val="43137"/>
                  </a:srgbClr>
                </a:outerShdw>
              </a:effectLst>
            </a:endParaRPr>
          </a:p>
          <a:p>
            <a:pPr marL="12699" algn="ctr">
              <a:lnSpc>
                <a:spcPts val="1830"/>
              </a:lnSpc>
            </a:pPr>
            <a:r>
              <a:rPr sz="1600" b="0" dirty="0">
                <a:solidFill>
                  <a:srgbClr val="FF0000"/>
                </a:solidFill>
                <a:effectLst>
                  <a:outerShdw blurRad="38100" dist="38100" dir="2700000" algn="tl">
                    <a:srgbClr val="000000">
                      <a:alpha val="43137"/>
                    </a:srgbClr>
                  </a:outerShdw>
                </a:effectLst>
              </a:rPr>
              <a:t>(All</a:t>
            </a:r>
            <a:r>
              <a:rPr sz="1600" b="0" spc="-85" dirty="0">
                <a:solidFill>
                  <a:srgbClr val="FF0000"/>
                </a:solidFill>
                <a:effectLst>
                  <a:outerShdw blurRad="38100" dist="38100" dir="2700000" algn="tl">
                    <a:srgbClr val="000000">
                      <a:alpha val="43137"/>
                    </a:srgbClr>
                  </a:outerShdw>
                </a:effectLst>
              </a:rPr>
              <a:t> </a:t>
            </a:r>
            <a:r>
              <a:rPr sz="1600" b="0" dirty="0">
                <a:solidFill>
                  <a:srgbClr val="FF0000"/>
                </a:solidFill>
                <a:effectLst>
                  <a:outerShdw blurRad="38100" dist="38100" dir="2700000" algn="tl">
                    <a:srgbClr val="000000">
                      <a:alpha val="43137"/>
                    </a:srgbClr>
                  </a:outerShdw>
                </a:effectLst>
              </a:rPr>
              <a:t>responders,</a:t>
            </a:r>
            <a:r>
              <a:rPr sz="1600" b="0" spc="-35" dirty="0">
                <a:solidFill>
                  <a:srgbClr val="FF0000"/>
                </a:solidFill>
                <a:effectLst>
                  <a:outerShdw blurRad="38100" dist="38100" dir="2700000" algn="tl">
                    <a:srgbClr val="000000">
                      <a:alpha val="43137"/>
                    </a:srgbClr>
                  </a:outerShdw>
                </a:effectLst>
              </a:rPr>
              <a:t> </a:t>
            </a:r>
            <a:r>
              <a:rPr sz="1600" b="0" spc="-25" dirty="0">
                <a:solidFill>
                  <a:srgbClr val="FF0000"/>
                </a:solidFill>
                <a:effectLst>
                  <a:outerShdw blurRad="38100" dist="38100" dir="2700000" algn="tl">
                    <a:srgbClr val="000000">
                      <a:alpha val="43137"/>
                    </a:srgbClr>
                  </a:outerShdw>
                </a:effectLst>
              </a:rPr>
              <a:t>%)</a:t>
            </a:r>
            <a:endParaRPr sz="1600" dirty="0">
              <a:solidFill>
                <a:srgbClr val="FF0000"/>
              </a:solidFill>
              <a:effectLst>
                <a:outerShdw blurRad="38100" dist="38100" dir="2700000" algn="tl">
                  <a:srgbClr val="000000">
                    <a:alpha val="43137"/>
                  </a:srgbClr>
                </a:outerShdw>
              </a:effectLst>
            </a:endParaRPr>
          </a:p>
        </p:txBody>
      </p:sp>
      <p:grpSp>
        <p:nvGrpSpPr>
          <p:cNvPr id="3" name="object 3"/>
          <p:cNvGrpSpPr/>
          <p:nvPr/>
        </p:nvGrpSpPr>
        <p:grpSpPr>
          <a:xfrm>
            <a:off x="2353227" y="1777747"/>
            <a:ext cx="5644715" cy="3186819"/>
            <a:chOff x="2353055" y="923543"/>
            <a:chExt cx="5645150" cy="3187065"/>
          </a:xfrm>
        </p:grpSpPr>
        <p:sp>
          <p:nvSpPr>
            <p:cNvPr id="4" name="object 4"/>
            <p:cNvSpPr/>
            <p:nvPr/>
          </p:nvSpPr>
          <p:spPr>
            <a:xfrm>
              <a:off x="2357627" y="928115"/>
              <a:ext cx="0" cy="3133725"/>
            </a:xfrm>
            <a:custGeom>
              <a:avLst/>
              <a:gdLst/>
              <a:ahLst/>
              <a:cxnLst/>
              <a:rect l="l" t="t" r="r" b="b"/>
              <a:pathLst>
                <a:path h="3133725">
                  <a:moveTo>
                    <a:pt x="0" y="0"/>
                  </a:moveTo>
                  <a:lnTo>
                    <a:pt x="0" y="313334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5" name="object 5"/>
            <p:cNvSpPr/>
            <p:nvPr/>
          </p:nvSpPr>
          <p:spPr>
            <a:xfrm>
              <a:off x="3765803" y="4041647"/>
              <a:ext cx="0" cy="20320"/>
            </a:xfrm>
            <a:custGeom>
              <a:avLst/>
              <a:gdLst/>
              <a:ahLst/>
              <a:cxnLst/>
              <a:rect l="l" t="t" r="r" b="b"/>
              <a:pathLst>
                <a:path h="20320">
                  <a:moveTo>
                    <a:pt x="0" y="0"/>
                  </a:moveTo>
                  <a:lnTo>
                    <a:pt x="0" y="1981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6" name="object 6"/>
            <p:cNvSpPr/>
            <p:nvPr/>
          </p:nvSpPr>
          <p:spPr>
            <a:xfrm>
              <a:off x="6585203" y="928115"/>
              <a:ext cx="1408430" cy="3133725"/>
            </a:xfrm>
            <a:custGeom>
              <a:avLst/>
              <a:gdLst/>
              <a:ahLst/>
              <a:cxnLst/>
              <a:rect l="l" t="t" r="r" b="b"/>
              <a:pathLst>
                <a:path w="1408429" h="3133725">
                  <a:moveTo>
                    <a:pt x="0" y="0"/>
                  </a:moveTo>
                  <a:lnTo>
                    <a:pt x="0" y="3133344"/>
                  </a:lnTo>
                </a:path>
                <a:path w="1408429" h="3133725">
                  <a:moveTo>
                    <a:pt x="1408176" y="0"/>
                  </a:moveTo>
                  <a:lnTo>
                    <a:pt x="1408176" y="313334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7" name="object 7"/>
            <p:cNvSpPr/>
            <p:nvPr/>
          </p:nvSpPr>
          <p:spPr>
            <a:xfrm>
              <a:off x="5175504" y="3611879"/>
              <a:ext cx="1155700" cy="429895"/>
            </a:xfrm>
            <a:custGeom>
              <a:avLst/>
              <a:gdLst/>
              <a:ahLst/>
              <a:cxnLst/>
              <a:rect l="l" t="t" r="r" b="b"/>
              <a:pathLst>
                <a:path w="1155700" h="429895">
                  <a:moveTo>
                    <a:pt x="789432" y="313944"/>
                  </a:moveTo>
                  <a:lnTo>
                    <a:pt x="0" y="313944"/>
                  </a:lnTo>
                  <a:lnTo>
                    <a:pt x="0" y="429768"/>
                  </a:lnTo>
                  <a:lnTo>
                    <a:pt x="789432" y="429768"/>
                  </a:lnTo>
                  <a:lnTo>
                    <a:pt x="789432" y="313944"/>
                  </a:lnTo>
                  <a:close/>
                </a:path>
                <a:path w="1155700" h="429895">
                  <a:moveTo>
                    <a:pt x="987552" y="0"/>
                  </a:moveTo>
                  <a:lnTo>
                    <a:pt x="0" y="0"/>
                  </a:lnTo>
                  <a:lnTo>
                    <a:pt x="0" y="115824"/>
                  </a:lnTo>
                  <a:lnTo>
                    <a:pt x="987552" y="115824"/>
                  </a:lnTo>
                  <a:lnTo>
                    <a:pt x="987552" y="0"/>
                  </a:lnTo>
                  <a:close/>
                </a:path>
                <a:path w="1155700" h="429895">
                  <a:moveTo>
                    <a:pt x="1155192" y="158496"/>
                  </a:moveTo>
                  <a:lnTo>
                    <a:pt x="0" y="158496"/>
                  </a:lnTo>
                  <a:lnTo>
                    <a:pt x="0" y="271272"/>
                  </a:lnTo>
                  <a:lnTo>
                    <a:pt x="1155192" y="271272"/>
                  </a:lnTo>
                  <a:lnTo>
                    <a:pt x="1155192" y="158496"/>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8" name="object 8"/>
            <p:cNvSpPr/>
            <p:nvPr/>
          </p:nvSpPr>
          <p:spPr>
            <a:xfrm>
              <a:off x="2357627" y="4061459"/>
              <a:ext cx="5636260" cy="48895"/>
            </a:xfrm>
            <a:custGeom>
              <a:avLst/>
              <a:gdLst/>
              <a:ahLst/>
              <a:cxnLst/>
              <a:rect l="l" t="t" r="r" b="b"/>
              <a:pathLst>
                <a:path w="5636259" h="48895">
                  <a:moveTo>
                    <a:pt x="0" y="0"/>
                  </a:moveTo>
                  <a:lnTo>
                    <a:pt x="5635752" y="0"/>
                  </a:lnTo>
                </a:path>
                <a:path w="5636259" h="48895">
                  <a:moveTo>
                    <a:pt x="0" y="0"/>
                  </a:moveTo>
                  <a:lnTo>
                    <a:pt x="0" y="48767"/>
                  </a:lnTo>
                </a:path>
                <a:path w="5636259" h="48895">
                  <a:moveTo>
                    <a:pt x="1408176" y="0"/>
                  </a:moveTo>
                  <a:lnTo>
                    <a:pt x="1408176" y="48767"/>
                  </a:lnTo>
                </a:path>
                <a:path w="5636259" h="48895">
                  <a:moveTo>
                    <a:pt x="2819400" y="0"/>
                  </a:moveTo>
                  <a:lnTo>
                    <a:pt x="2819400" y="48767"/>
                  </a:lnTo>
                </a:path>
                <a:path w="5636259" h="48895">
                  <a:moveTo>
                    <a:pt x="4227576" y="0"/>
                  </a:moveTo>
                  <a:lnTo>
                    <a:pt x="4227576" y="48767"/>
                  </a:lnTo>
                </a:path>
                <a:path w="5636259" h="48895">
                  <a:moveTo>
                    <a:pt x="5635752" y="0"/>
                  </a:moveTo>
                  <a:lnTo>
                    <a:pt x="5635752" y="48767"/>
                  </a:lnTo>
                </a:path>
              </a:pathLst>
            </a:custGeom>
            <a:ln w="9144">
              <a:solidFill>
                <a:srgbClr val="888888"/>
              </a:solidFill>
            </a:ln>
          </p:spPr>
          <p:txBody>
            <a:bodyPr wrap="square" lIns="0" tIns="0" rIns="0" bIns="0" rtlCol="0"/>
            <a:lstStyle/>
            <a:p>
              <a:pPr defTabSz="1217706"/>
              <a:endParaRPr sz="2397" kern="0" dirty="0">
                <a:solidFill>
                  <a:sysClr val="windowText" lastClr="000000"/>
                </a:solidFill>
              </a:endParaRPr>
            </a:p>
          </p:txBody>
        </p:sp>
        <p:sp>
          <p:nvSpPr>
            <p:cNvPr id="9" name="object 9"/>
            <p:cNvSpPr/>
            <p:nvPr/>
          </p:nvSpPr>
          <p:spPr>
            <a:xfrm>
              <a:off x="3765803" y="1063751"/>
              <a:ext cx="0" cy="356870"/>
            </a:xfrm>
            <a:custGeom>
              <a:avLst/>
              <a:gdLst/>
              <a:ahLst/>
              <a:cxnLst/>
              <a:rect l="l" t="t" r="r" b="b"/>
              <a:pathLst>
                <a:path h="356869">
                  <a:moveTo>
                    <a:pt x="0" y="0"/>
                  </a:moveTo>
                  <a:lnTo>
                    <a:pt x="0" y="356616"/>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0" name="object 10"/>
            <p:cNvSpPr/>
            <p:nvPr/>
          </p:nvSpPr>
          <p:spPr>
            <a:xfrm>
              <a:off x="3767327" y="1261871"/>
              <a:ext cx="1408430" cy="116205"/>
            </a:xfrm>
            <a:custGeom>
              <a:avLst/>
              <a:gdLst/>
              <a:ahLst/>
              <a:cxnLst/>
              <a:rect l="l" t="t" r="r" b="b"/>
              <a:pathLst>
                <a:path w="1408429" h="116205">
                  <a:moveTo>
                    <a:pt x="1408176" y="0"/>
                  </a:moveTo>
                  <a:lnTo>
                    <a:pt x="0" y="0"/>
                  </a:lnTo>
                  <a:lnTo>
                    <a:pt x="0" y="115824"/>
                  </a:lnTo>
                  <a:lnTo>
                    <a:pt x="1408176" y="115824"/>
                  </a:lnTo>
                  <a:lnTo>
                    <a:pt x="1408176"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11" name="object 11"/>
            <p:cNvSpPr/>
            <p:nvPr/>
          </p:nvSpPr>
          <p:spPr>
            <a:xfrm>
              <a:off x="5175504" y="947927"/>
              <a:ext cx="1268095" cy="2466340"/>
            </a:xfrm>
            <a:custGeom>
              <a:avLst/>
              <a:gdLst/>
              <a:ahLst/>
              <a:cxnLst/>
              <a:rect l="l" t="t" r="r" b="b"/>
              <a:pathLst>
                <a:path w="1268095" h="2466340">
                  <a:moveTo>
                    <a:pt x="704088" y="472440"/>
                  </a:moveTo>
                  <a:lnTo>
                    <a:pt x="0" y="472440"/>
                  </a:lnTo>
                  <a:lnTo>
                    <a:pt x="0" y="585216"/>
                  </a:lnTo>
                  <a:lnTo>
                    <a:pt x="704088" y="585216"/>
                  </a:lnTo>
                  <a:lnTo>
                    <a:pt x="704088" y="472440"/>
                  </a:lnTo>
                  <a:close/>
                </a:path>
                <a:path w="1268095" h="2466340">
                  <a:moveTo>
                    <a:pt x="902208" y="2039112"/>
                  </a:moveTo>
                  <a:lnTo>
                    <a:pt x="0" y="2039112"/>
                  </a:lnTo>
                  <a:lnTo>
                    <a:pt x="0" y="2151888"/>
                  </a:lnTo>
                  <a:lnTo>
                    <a:pt x="902208" y="2151888"/>
                  </a:lnTo>
                  <a:lnTo>
                    <a:pt x="902208" y="2039112"/>
                  </a:lnTo>
                  <a:close/>
                </a:path>
                <a:path w="1268095" h="2466340">
                  <a:moveTo>
                    <a:pt x="902208" y="1566672"/>
                  </a:moveTo>
                  <a:lnTo>
                    <a:pt x="0" y="1566672"/>
                  </a:lnTo>
                  <a:lnTo>
                    <a:pt x="0" y="1682496"/>
                  </a:lnTo>
                  <a:lnTo>
                    <a:pt x="902208" y="1682496"/>
                  </a:lnTo>
                  <a:lnTo>
                    <a:pt x="902208" y="1566672"/>
                  </a:lnTo>
                  <a:close/>
                </a:path>
                <a:path w="1268095" h="2466340">
                  <a:moveTo>
                    <a:pt x="929640" y="2194560"/>
                  </a:moveTo>
                  <a:lnTo>
                    <a:pt x="0" y="2194560"/>
                  </a:lnTo>
                  <a:lnTo>
                    <a:pt x="0" y="2310384"/>
                  </a:lnTo>
                  <a:lnTo>
                    <a:pt x="929640" y="2310384"/>
                  </a:lnTo>
                  <a:lnTo>
                    <a:pt x="929640" y="2194560"/>
                  </a:lnTo>
                  <a:close/>
                </a:path>
                <a:path w="1268095" h="2466340">
                  <a:moveTo>
                    <a:pt x="987552" y="1411224"/>
                  </a:moveTo>
                  <a:lnTo>
                    <a:pt x="0" y="1411224"/>
                  </a:lnTo>
                  <a:lnTo>
                    <a:pt x="0" y="1527048"/>
                  </a:lnTo>
                  <a:lnTo>
                    <a:pt x="987552" y="1527048"/>
                  </a:lnTo>
                  <a:lnTo>
                    <a:pt x="987552" y="1411224"/>
                  </a:lnTo>
                  <a:close/>
                </a:path>
                <a:path w="1268095" h="2466340">
                  <a:moveTo>
                    <a:pt x="987552" y="0"/>
                  </a:moveTo>
                  <a:lnTo>
                    <a:pt x="0" y="0"/>
                  </a:lnTo>
                  <a:lnTo>
                    <a:pt x="0" y="115824"/>
                  </a:lnTo>
                  <a:lnTo>
                    <a:pt x="987552" y="115824"/>
                  </a:lnTo>
                  <a:lnTo>
                    <a:pt x="987552" y="0"/>
                  </a:lnTo>
                  <a:close/>
                </a:path>
                <a:path w="1268095" h="2466340">
                  <a:moveTo>
                    <a:pt x="1014984" y="2353056"/>
                  </a:moveTo>
                  <a:lnTo>
                    <a:pt x="0" y="2353056"/>
                  </a:lnTo>
                  <a:lnTo>
                    <a:pt x="0" y="2465832"/>
                  </a:lnTo>
                  <a:lnTo>
                    <a:pt x="1014984" y="2465832"/>
                  </a:lnTo>
                  <a:lnTo>
                    <a:pt x="1014984" y="2353056"/>
                  </a:lnTo>
                  <a:close/>
                </a:path>
                <a:path w="1268095" h="2466340">
                  <a:moveTo>
                    <a:pt x="1014984" y="627888"/>
                  </a:moveTo>
                  <a:lnTo>
                    <a:pt x="0" y="627888"/>
                  </a:lnTo>
                  <a:lnTo>
                    <a:pt x="0" y="743712"/>
                  </a:lnTo>
                  <a:lnTo>
                    <a:pt x="1014984" y="743712"/>
                  </a:lnTo>
                  <a:lnTo>
                    <a:pt x="1014984" y="627888"/>
                  </a:lnTo>
                  <a:close/>
                </a:path>
                <a:path w="1268095" h="2466340">
                  <a:moveTo>
                    <a:pt x="1042416" y="1097280"/>
                  </a:moveTo>
                  <a:lnTo>
                    <a:pt x="0" y="1097280"/>
                  </a:lnTo>
                  <a:lnTo>
                    <a:pt x="0" y="1213104"/>
                  </a:lnTo>
                  <a:lnTo>
                    <a:pt x="1042416" y="1213104"/>
                  </a:lnTo>
                  <a:lnTo>
                    <a:pt x="1042416" y="1097280"/>
                  </a:lnTo>
                  <a:close/>
                </a:path>
                <a:path w="1268095" h="2466340">
                  <a:moveTo>
                    <a:pt x="1069848" y="1255776"/>
                  </a:moveTo>
                  <a:lnTo>
                    <a:pt x="0" y="1255776"/>
                  </a:lnTo>
                  <a:lnTo>
                    <a:pt x="0" y="1368552"/>
                  </a:lnTo>
                  <a:lnTo>
                    <a:pt x="1069848" y="1368552"/>
                  </a:lnTo>
                  <a:lnTo>
                    <a:pt x="1069848" y="1255776"/>
                  </a:lnTo>
                  <a:close/>
                </a:path>
                <a:path w="1268095" h="2466340">
                  <a:moveTo>
                    <a:pt x="1100328" y="783336"/>
                  </a:moveTo>
                  <a:lnTo>
                    <a:pt x="0" y="783336"/>
                  </a:lnTo>
                  <a:lnTo>
                    <a:pt x="0" y="899160"/>
                  </a:lnTo>
                  <a:lnTo>
                    <a:pt x="1100328" y="899160"/>
                  </a:lnTo>
                  <a:lnTo>
                    <a:pt x="1100328" y="783336"/>
                  </a:lnTo>
                  <a:close/>
                </a:path>
                <a:path w="1268095" h="2466340">
                  <a:moveTo>
                    <a:pt x="1182624" y="1880616"/>
                  </a:moveTo>
                  <a:lnTo>
                    <a:pt x="0" y="1880616"/>
                  </a:lnTo>
                  <a:lnTo>
                    <a:pt x="0" y="1996440"/>
                  </a:lnTo>
                  <a:lnTo>
                    <a:pt x="1182624" y="1996440"/>
                  </a:lnTo>
                  <a:lnTo>
                    <a:pt x="1182624" y="1880616"/>
                  </a:lnTo>
                  <a:close/>
                </a:path>
                <a:path w="1268095" h="2466340">
                  <a:moveTo>
                    <a:pt x="1267968" y="313944"/>
                  </a:moveTo>
                  <a:lnTo>
                    <a:pt x="0" y="313944"/>
                  </a:lnTo>
                  <a:lnTo>
                    <a:pt x="0" y="429768"/>
                  </a:lnTo>
                  <a:lnTo>
                    <a:pt x="1267968" y="429768"/>
                  </a:lnTo>
                  <a:lnTo>
                    <a:pt x="1267968" y="313944"/>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12" name="object 12"/>
            <p:cNvSpPr/>
            <p:nvPr/>
          </p:nvSpPr>
          <p:spPr>
            <a:xfrm>
              <a:off x="5134355" y="928115"/>
              <a:ext cx="43180" cy="3133725"/>
            </a:xfrm>
            <a:custGeom>
              <a:avLst/>
              <a:gdLst/>
              <a:ahLst/>
              <a:cxnLst/>
              <a:rect l="l" t="t" r="r" b="b"/>
              <a:pathLst>
                <a:path w="43179" h="3133725">
                  <a:moveTo>
                    <a:pt x="42672" y="3133344"/>
                  </a:moveTo>
                  <a:lnTo>
                    <a:pt x="42672" y="0"/>
                  </a:lnTo>
                </a:path>
                <a:path w="43179" h="3133725">
                  <a:moveTo>
                    <a:pt x="0" y="3133344"/>
                  </a:moveTo>
                  <a:lnTo>
                    <a:pt x="42672" y="3133344"/>
                  </a:lnTo>
                </a:path>
                <a:path w="43179" h="3133725">
                  <a:moveTo>
                    <a:pt x="0" y="2977896"/>
                  </a:moveTo>
                  <a:lnTo>
                    <a:pt x="42672" y="2977896"/>
                  </a:lnTo>
                </a:path>
                <a:path w="43179" h="3133725">
                  <a:moveTo>
                    <a:pt x="0" y="2819400"/>
                  </a:moveTo>
                  <a:lnTo>
                    <a:pt x="42672" y="2819400"/>
                  </a:lnTo>
                </a:path>
                <a:path w="43179" h="3133725">
                  <a:moveTo>
                    <a:pt x="0" y="2663952"/>
                  </a:moveTo>
                  <a:lnTo>
                    <a:pt x="42672" y="2663952"/>
                  </a:lnTo>
                </a:path>
                <a:path w="43179" h="3133725">
                  <a:moveTo>
                    <a:pt x="0" y="2505456"/>
                  </a:moveTo>
                  <a:lnTo>
                    <a:pt x="42672" y="2505456"/>
                  </a:lnTo>
                </a:path>
                <a:path w="43179" h="3133725">
                  <a:moveTo>
                    <a:pt x="0" y="2350008"/>
                  </a:moveTo>
                  <a:lnTo>
                    <a:pt x="42672" y="2350008"/>
                  </a:lnTo>
                </a:path>
                <a:path w="43179" h="3133725">
                  <a:moveTo>
                    <a:pt x="0" y="2194560"/>
                  </a:moveTo>
                  <a:lnTo>
                    <a:pt x="42672" y="2194560"/>
                  </a:lnTo>
                </a:path>
                <a:path w="43179" h="3133725">
                  <a:moveTo>
                    <a:pt x="0" y="2036064"/>
                  </a:moveTo>
                  <a:lnTo>
                    <a:pt x="42672" y="2036064"/>
                  </a:lnTo>
                </a:path>
                <a:path w="43179" h="3133725">
                  <a:moveTo>
                    <a:pt x="0" y="1880616"/>
                  </a:moveTo>
                  <a:lnTo>
                    <a:pt x="42672" y="1880616"/>
                  </a:lnTo>
                </a:path>
                <a:path w="43179" h="3133725">
                  <a:moveTo>
                    <a:pt x="0" y="1722120"/>
                  </a:moveTo>
                  <a:lnTo>
                    <a:pt x="42672" y="1722120"/>
                  </a:lnTo>
                </a:path>
                <a:path w="43179" h="3133725">
                  <a:moveTo>
                    <a:pt x="0" y="1566672"/>
                  </a:moveTo>
                  <a:lnTo>
                    <a:pt x="42672" y="1566672"/>
                  </a:lnTo>
                </a:path>
                <a:path w="43179" h="3133725">
                  <a:moveTo>
                    <a:pt x="0" y="1411224"/>
                  </a:moveTo>
                  <a:lnTo>
                    <a:pt x="42672" y="1411224"/>
                  </a:lnTo>
                </a:path>
                <a:path w="43179" h="3133725">
                  <a:moveTo>
                    <a:pt x="0" y="1252728"/>
                  </a:moveTo>
                  <a:lnTo>
                    <a:pt x="42672" y="1252728"/>
                  </a:lnTo>
                </a:path>
                <a:path w="43179" h="3133725">
                  <a:moveTo>
                    <a:pt x="0" y="1097280"/>
                  </a:moveTo>
                  <a:lnTo>
                    <a:pt x="42672" y="1097280"/>
                  </a:lnTo>
                </a:path>
                <a:path w="43179" h="3133725">
                  <a:moveTo>
                    <a:pt x="0" y="938784"/>
                  </a:moveTo>
                  <a:lnTo>
                    <a:pt x="42672" y="938784"/>
                  </a:lnTo>
                </a:path>
                <a:path w="43179" h="3133725">
                  <a:moveTo>
                    <a:pt x="0" y="783336"/>
                  </a:moveTo>
                  <a:lnTo>
                    <a:pt x="42672" y="783336"/>
                  </a:lnTo>
                </a:path>
                <a:path w="43179" h="3133725">
                  <a:moveTo>
                    <a:pt x="0" y="627888"/>
                  </a:moveTo>
                  <a:lnTo>
                    <a:pt x="42672" y="627888"/>
                  </a:lnTo>
                </a:path>
                <a:path w="43179" h="3133725">
                  <a:moveTo>
                    <a:pt x="0" y="469392"/>
                  </a:moveTo>
                  <a:lnTo>
                    <a:pt x="42672" y="469392"/>
                  </a:lnTo>
                </a:path>
                <a:path w="43179" h="3133725">
                  <a:moveTo>
                    <a:pt x="0" y="313944"/>
                  </a:moveTo>
                  <a:lnTo>
                    <a:pt x="42672" y="313944"/>
                  </a:lnTo>
                </a:path>
                <a:path w="43179" h="3133725">
                  <a:moveTo>
                    <a:pt x="0" y="155448"/>
                  </a:moveTo>
                  <a:lnTo>
                    <a:pt x="42672" y="155448"/>
                  </a:lnTo>
                </a:path>
                <a:path w="43179" h="3133725">
                  <a:moveTo>
                    <a:pt x="0" y="0"/>
                  </a:moveTo>
                  <a:lnTo>
                    <a:pt x="42672" y="0"/>
                  </a:lnTo>
                </a:path>
              </a:pathLst>
            </a:custGeom>
            <a:ln w="9144">
              <a:solidFill>
                <a:srgbClr val="888888"/>
              </a:solidFill>
            </a:ln>
          </p:spPr>
          <p:txBody>
            <a:bodyPr wrap="square" lIns="0" tIns="0" rIns="0" bIns="0" rtlCol="0"/>
            <a:lstStyle/>
            <a:p>
              <a:pPr defTabSz="1217706"/>
              <a:endParaRPr sz="2397" kern="0" dirty="0">
                <a:solidFill>
                  <a:sysClr val="windowText" lastClr="000000"/>
                </a:solidFill>
              </a:endParaRPr>
            </a:p>
          </p:txBody>
        </p:sp>
      </p:grpSp>
      <p:sp>
        <p:nvSpPr>
          <p:cNvPr id="13" name="object 13"/>
          <p:cNvSpPr/>
          <p:nvPr/>
        </p:nvSpPr>
        <p:spPr>
          <a:xfrm>
            <a:off x="3765865" y="4737126"/>
            <a:ext cx="0" cy="43176"/>
          </a:xfrm>
          <a:custGeom>
            <a:avLst/>
            <a:gdLst/>
            <a:ahLst/>
            <a:cxnLst/>
            <a:rect l="l" t="t" r="r" b="b"/>
            <a:pathLst>
              <a:path h="43179">
                <a:moveTo>
                  <a:pt x="0" y="0"/>
                </a:moveTo>
                <a:lnTo>
                  <a:pt x="0" y="4267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4" name="object 14"/>
          <p:cNvSpPr/>
          <p:nvPr/>
        </p:nvSpPr>
        <p:spPr>
          <a:xfrm>
            <a:off x="3765865" y="4581689"/>
            <a:ext cx="0" cy="43176"/>
          </a:xfrm>
          <a:custGeom>
            <a:avLst/>
            <a:gdLst/>
            <a:ahLst/>
            <a:cxnLst/>
            <a:rect l="l" t="t" r="r" b="b"/>
            <a:pathLst>
              <a:path h="43179">
                <a:moveTo>
                  <a:pt x="0" y="0"/>
                </a:moveTo>
                <a:lnTo>
                  <a:pt x="0" y="4267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5" name="object 15"/>
          <p:cNvSpPr/>
          <p:nvPr/>
        </p:nvSpPr>
        <p:spPr>
          <a:xfrm>
            <a:off x="3765865" y="4267770"/>
            <a:ext cx="0" cy="198105"/>
          </a:xfrm>
          <a:custGeom>
            <a:avLst/>
            <a:gdLst/>
            <a:ahLst/>
            <a:cxnLst/>
            <a:rect l="l" t="t" r="r" b="b"/>
            <a:pathLst>
              <a:path h="198120">
                <a:moveTo>
                  <a:pt x="0" y="0"/>
                </a:moveTo>
                <a:lnTo>
                  <a:pt x="0" y="1981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6" name="object 16"/>
          <p:cNvSpPr/>
          <p:nvPr/>
        </p:nvSpPr>
        <p:spPr>
          <a:xfrm>
            <a:off x="3765865" y="4112334"/>
            <a:ext cx="0" cy="43176"/>
          </a:xfrm>
          <a:custGeom>
            <a:avLst/>
            <a:gdLst/>
            <a:ahLst/>
            <a:cxnLst/>
            <a:rect l="l" t="t" r="r" b="b"/>
            <a:pathLst>
              <a:path h="43179">
                <a:moveTo>
                  <a:pt x="0" y="0"/>
                </a:moveTo>
                <a:lnTo>
                  <a:pt x="0" y="4267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7" name="object 17"/>
          <p:cNvSpPr/>
          <p:nvPr/>
        </p:nvSpPr>
        <p:spPr>
          <a:xfrm>
            <a:off x="3765865" y="3953851"/>
            <a:ext cx="0" cy="43176"/>
          </a:xfrm>
          <a:custGeom>
            <a:avLst/>
            <a:gdLst/>
            <a:ahLst/>
            <a:cxnLst/>
            <a:rect l="l" t="t" r="r" b="b"/>
            <a:pathLst>
              <a:path h="43180">
                <a:moveTo>
                  <a:pt x="0" y="0"/>
                </a:moveTo>
                <a:lnTo>
                  <a:pt x="0" y="42671"/>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8" name="object 18"/>
          <p:cNvSpPr/>
          <p:nvPr/>
        </p:nvSpPr>
        <p:spPr>
          <a:xfrm>
            <a:off x="3765865" y="3798413"/>
            <a:ext cx="0" cy="43176"/>
          </a:xfrm>
          <a:custGeom>
            <a:avLst/>
            <a:gdLst/>
            <a:ahLst/>
            <a:cxnLst/>
            <a:rect l="l" t="t" r="r" b="b"/>
            <a:pathLst>
              <a:path h="43180">
                <a:moveTo>
                  <a:pt x="0" y="0"/>
                </a:moveTo>
                <a:lnTo>
                  <a:pt x="0" y="4267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9" name="object 19"/>
          <p:cNvSpPr/>
          <p:nvPr/>
        </p:nvSpPr>
        <p:spPr>
          <a:xfrm>
            <a:off x="3765865" y="3484494"/>
            <a:ext cx="0" cy="198105"/>
          </a:xfrm>
          <a:custGeom>
            <a:avLst/>
            <a:gdLst/>
            <a:ahLst/>
            <a:cxnLst/>
            <a:rect l="l" t="t" r="r" b="b"/>
            <a:pathLst>
              <a:path h="198119">
                <a:moveTo>
                  <a:pt x="0" y="0"/>
                </a:moveTo>
                <a:lnTo>
                  <a:pt x="0" y="1981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0" name="object 20"/>
          <p:cNvSpPr/>
          <p:nvPr/>
        </p:nvSpPr>
        <p:spPr>
          <a:xfrm>
            <a:off x="3765865" y="3329058"/>
            <a:ext cx="0" cy="40001"/>
          </a:xfrm>
          <a:custGeom>
            <a:avLst/>
            <a:gdLst/>
            <a:ahLst/>
            <a:cxnLst/>
            <a:rect l="l" t="t" r="r" b="b"/>
            <a:pathLst>
              <a:path h="40005">
                <a:moveTo>
                  <a:pt x="0" y="0"/>
                </a:moveTo>
                <a:lnTo>
                  <a:pt x="0" y="3962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1" name="object 21"/>
          <p:cNvSpPr/>
          <p:nvPr/>
        </p:nvSpPr>
        <p:spPr>
          <a:xfrm>
            <a:off x="3765865" y="3170574"/>
            <a:ext cx="0" cy="43176"/>
          </a:xfrm>
          <a:custGeom>
            <a:avLst/>
            <a:gdLst/>
            <a:ahLst/>
            <a:cxnLst/>
            <a:rect l="l" t="t" r="r" b="b"/>
            <a:pathLst>
              <a:path h="43180">
                <a:moveTo>
                  <a:pt x="0" y="0"/>
                </a:moveTo>
                <a:lnTo>
                  <a:pt x="0" y="42671"/>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2" name="object 22"/>
          <p:cNvSpPr/>
          <p:nvPr/>
        </p:nvSpPr>
        <p:spPr>
          <a:xfrm>
            <a:off x="3765865" y="3015138"/>
            <a:ext cx="0" cy="43176"/>
          </a:xfrm>
          <a:custGeom>
            <a:avLst/>
            <a:gdLst/>
            <a:ahLst/>
            <a:cxnLst/>
            <a:rect l="l" t="t" r="r" b="b"/>
            <a:pathLst>
              <a:path h="43180">
                <a:moveTo>
                  <a:pt x="0" y="0"/>
                </a:moveTo>
                <a:lnTo>
                  <a:pt x="0" y="4267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3" name="object 23"/>
          <p:cNvSpPr/>
          <p:nvPr/>
        </p:nvSpPr>
        <p:spPr>
          <a:xfrm>
            <a:off x="3765865" y="2701218"/>
            <a:ext cx="0" cy="198105"/>
          </a:xfrm>
          <a:custGeom>
            <a:avLst/>
            <a:gdLst/>
            <a:ahLst/>
            <a:cxnLst/>
            <a:rect l="l" t="t" r="r" b="b"/>
            <a:pathLst>
              <a:path h="198119">
                <a:moveTo>
                  <a:pt x="0" y="0"/>
                </a:moveTo>
                <a:lnTo>
                  <a:pt x="0" y="1981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4" name="object 24"/>
          <p:cNvSpPr/>
          <p:nvPr/>
        </p:nvSpPr>
        <p:spPr>
          <a:xfrm>
            <a:off x="3765865" y="2545783"/>
            <a:ext cx="0" cy="40001"/>
          </a:xfrm>
          <a:custGeom>
            <a:avLst/>
            <a:gdLst/>
            <a:ahLst/>
            <a:cxnLst/>
            <a:rect l="l" t="t" r="r" b="b"/>
            <a:pathLst>
              <a:path h="40005">
                <a:moveTo>
                  <a:pt x="0" y="0"/>
                </a:moveTo>
                <a:lnTo>
                  <a:pt x="0" y="3962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5" name="object 25"/>
          <p:cNvSpPr/>
          <p:nvPr/>
        </p:nvSpPr>
        <p:spPr>
          <a:xfrm>
            <a:off x="3765865" y="2387298"/>
            <a:ext cx="0" cy="43176"/>
          </a:xfrm>
          <a:custGeom>
            <a:avLst/>
            <a:gdLst/>
            <a:ahLst/>
            <a:cxnLst/>
            <a:rect l="l" t="t" r="r" b="b"/>
            <a:pathLst>
              <a:path h="43180">
                <a:moveTo>
                  <a:pt x="0" y="0"/>
                </a:moveTo>
                <a:lnTo>
                  <a:pt x="0" y="42671"/>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6" name="object 26"/>
          <p:cNvSpPr/>
          <p:nvPr/>
        </p:nvSpPr>
        <p:spPr>
          <a:xfrm>
            <a:off x="3765865" y="1782317"/>
            <a:ext cx="0" cy="20319"/>
          </a:xfrm>
          <a:custGeom>
            <a:avLst/>
            <a:gdLst/>
            <a:ahLst/>
            <a:cxnLst/>
            <a:rect l="l" t="t" r="r" b="b"/>
            <a:pathLst>
              <a:path h="20319">
                <a:moveTo>
                  <a:pt x="0" y="0"/>
                </a:moveTo>
                <a:lnTo>
                  <a:pt x="0" y="1981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7" name="object 27"/>
          <p:cNvSpPr txBox="1"/>
          <p:nvPr/>
        </p:nvSpPr>
        <p:spPr>
          <a:xfrm>
            <a:off x="3307178" y="4758460"/>
            <a:ext cx="1868661" cy="141064"/>
          </a:xfrm>
          <a:prstGeom prst="rect">
            <a:avLst/>
          </a:prstGeom>
          <a:solidFill>
            <a:srgbClr val="A6A6A6"/>
          </a:solidFill>
        </p:spPr>
        <p:txBody>
          <a:bodyPr vert="horz" wrap="square" lIns="0" tIns="0" rIns="0" bIns="0" rtlCol="0">
            <a:spAutoFit/>
          </a:bodyPr>
          <a:lstStyle/>
          <a:p>
            <a:pPr marR="67943" algn="r" defTabSz="1217706">
              <a:lnSpc>
                <a:spcPts val="1080"/>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66</a:t>
            </a:r>
            <a:endParaRPr sz="1000" kern="0" dirty="0">
              <a:solidFill>
                <a:sysClr val="windowText" lastClr="000000"/>
              </a:solidFill>
              <a:latin typeface="Calibri"/>
              <a:cs typeface="Calibri"/>
            </a:endParaRPr>
          </a:p>
        </p:txBody>
      </p:sp>
      <p:sp>
        <p:nvSpPr>
          <p:cNvPr id="28" name="object 28"/>
          <p:cNvSpPr txBox="1"/>
          <p:nvPr/>
        </p:nvSpPr>
        <p:spPr>
          <a:xfrm>
            <a:off x="3654622" y="4603024"/>
            <a:ext cx="1521343" cy="153888"/>
          </a:xfrm>
          <a:prstGeom prst="rect">
            <a:avLst/>
          </a:prstGeom>
          <a:solidFill>
            <a:srgbClr val="A6A6A6"/>
          </a:solidFill>
        </p:spPr>
        <p:txBody>
          <a:bodyPr vert="horz" wrap="square" lIns="0" tIns="0" rIns="0" bIns="0" rtlCol="0">
            <a:spAutoFit/>
          </a:bodyPr>
          <a:lstStyle/>
          <a:p>
            <a:pPr marR="67943" algn="r" defTabSz="1217706">
              <a:lnSpc>
                <a:spcPts val="1180"/>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54</a:t>
            </a:r>
            <a:endParaRPr sz="1000" kern="0" dirty="0">
              <a:solidFill>
                <a:sysClr val="windowText" lastClr="000000"/>
              </a:solidFill>
              <a:latin typeface="Calibri"/>
              <a:cs typeface="Calibri"/>
            </a:endParaRPr>
          </a:p>
        </p:txBody>
      </p:sp>
      <p:sp>
        <p:nvSpPr>
          <p:cNvPr id="29" name="object 29"/>
          <p:cNvSpPr txBox="1"/>
          <p:nvPr/>
        </p:nvSpPr>
        <p:spPr>
          <a:xfrm>
            <a:off x="3419946" y="4465874"/>
            <a:ext cx="1755639" cy="130036"/>
          </a:xfrm>
          <a:prstGeom prst="rect">
            <a:avLst/>
          </a:prstGeom>
          <a:solidFill>
            <a:srgbClr val="A6A6A6"/>
          </a:solidFill>
        </p:spPr>
        <p:txBody>
          <a:bodyPr vert="horz" wrap="square" lIns="0" tIns="0" rIns="0" bIns="0" rtlCol="0">
            <a:spAutoFit/>
          </a:bodyPr>
          <a:lstStyle/>
          <a:p>
            <a:pPr marR="67943" algn="r" defTabSz="1217706">
              <a:lnSpc>
                <a:spcPts val="102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63</a:t>
            </a:r>
            <a:endParaRPr sz="1000" kern="0" dirty="0">
              <a:solidFill>
                <a:sysClr val="windowText" lastClr="000000"/>
              </a:solidFill>
              <a:latin typeface="Calibri"/>
              <a:cs typeface="Calibri"/>
            </a:endParaRPr>
          </a:p>
        </p:txBody>
      </p:sp>
      <p:sp>
        <p:nvSpPr>
          <p:cNvPr id="30" name="object 30"/>
          <p:cNvSpPr txBox="1"/>
          <p:nvPr/>
        </p:nvSpPr>
        <p:spPr>
          <a:xfrm>
            <a:off x="3419946" y="4133668"/>
            <a:ext cx="1755639" cy="141064"/>
          </a:xfrm>
          <a:prstGeom prst="rect">
            <a:avLst/>
          </a:prstGeom>
          <a:solidFill>
            <a:srgbClr val="A6A6A6"/>
          </a:solidFill>
        </p:spPr>
        <p:txBody>
          <a:bodyPr vert="horz" wrap="square" lIns="0" tIns="0" rIns="0" bIns="0" rtlCol="0">
            <a:spAutoFit/>
          </a:bodyPr>
          <a:lstStyle/>
          <a:p>
            <a:pPr marR="67943" algn="r" defTabSz="1217706">
              <a:lnSpc>
                <a:spcPts val="105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62</a:t>
            </a:r>
            <a:endParaRPr sz="1000" kern="0" dirty="0">
              <a:solidFill>
                <a:sysClr val="windowText" lastClr="000000"/>
              </a:solidFill>
              <a:latin typeface="Calibri"/>
              <a:cs typeface="Calibri"/>
            </a:endParaRPr>
          </a:p>
        </p:txBody>
      </p:sp>
      <p:sp>
        <p:nvSpPr>
          <p:cNvPr id="31" name="object 31"/>
          <p:cNvSpPr txBox="1"/>
          <p:nvPr/>
        </p:nvSpPr>
        <p:spPr>
          <a:xfrm>
            <a:off x="3494105" y="3975184"/>
            <a:ext cx="1681351" cy="153888"/>
          </a:xfrm>
          <a:prstGeom prst="rect">
            <a:avLst/>
          </a:prstGeom>
          <a:solidFill>
            <a:srgbClr val="A6A6A6"/>
          </a:solidFill>
        </p:spPr>
        <p:txBody>
          <a:bodyPr vert="horz" wrap="square" lIns="0" tIns="0" rIns="0" bIns="0" rtlCol="0">
            <a:spAutoFit/>
          </a:bodyPr>
          <a:lstStyle/>
          <a:p>
            <a:pPr marR="67943" algn="r" defTabSz="1217706">
              <a:lnSpc>
                <a:spcPts val="118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60</a:t>
            </a:r>
            <a:endParaRPr sz="1000" kern="0" dirty="0">
              <a:solidFill>
                <a:sysClr val="windowText" lastClr="000000"/>
              </a:solidFill>
              <a:latin typeface="Calibri"/>
              <a:cs typeface="Calibri"/>
            </a:endParaRPr>
          </a:p>
        </p:txBody>
      </p:sp>
      <p:sp>
        <p:nvSpPr>
          <p:cNvPr id="32" name="object 32"/>
          <p:cNvSpPr txBox="1"/>
          <p:nvPr/>
        </p:nvSpPr>
        <p:spPr>
          <a:xfrm>
            <a:off x="3307178" y="3819748"/>
            <a:ext cx="1868661" cy="153888"/>
          </a:xfrm>
          <a:prstGeom prst="rect">
            <a:avLst/>
          </a:prstGeom>
          <a:solidFill>
            <a:srgbClr val="A6A6A6"/>
          </a:solidFill>
        </p:spPr>
        <p:txBody>
          <a:bodyPr vert="horz" wrap="square" lIns="0" tIns="0" rIns="0" bIns="0" rtlCol="0">
            <a:spAutoFit/>
          </a:bodyPr>
          <a:lstStyle/>
          <a:p>
            <a:pPr marR="67943" algn="r" defTabSz="1217706">
              <a:lnSpc>
                <a:spcPts val="117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66</a:t>
            </a:r>
            <a:endParaRPr sz="1000" kern="0" dirty="0">
              <a:solidFill>
                <a:sysClr val="windowText" lastClr="000000"/>
              </a:solidFill>
              <a:latin typeface="Calibri"/>
              <a:cs typeface="Calibri"/>
            </a:endParaRPr>
          </a:p>
        </p:txBody>
      </p:sp>
      <p:sp>
        <p:nvSpPr>
          <p:cNvPr id="33" name="object 33"/>
          <p:cNvSpPr txBox="1"/>
          <p:nvPr/>
        </p:nvSpPr>
        <p:spPr>
          <a:xfrm>
            <a:off x="3587573" y="3682599"/>
            <a:ext cx="1588013" cy="130036"/>
          </a:xfrm>
          <a:prstGeom prst="rect">
            <a:avLst/>
          </a:prstGeom>
          <a:solidFill>
            <a:srgbClr val="A6A6A6"/>
          </a:solidFill>
        </p:spPr>
        <p:txBody>
          <a:bodyPr vert="horz" wrap="square" lIns="0" tIns="0" rIns="0" bIns="0" rtlCol="0">
            <a:spAutoFit/>
          </a:bodyPr>
          <a:lstStyle/>
          <a:p>
            <a:pPr marR="67943" algn="r" defTabSz="1217706">
              <a:lnSpc>
                <a:spcPts val="1019"/>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56</a:t>
            </a:r>
            <a:endParaRPr sz="1000" kern="0" dirty="0">
              <a:solidFill>
                <a:sysClr val="windowText" lastClr="000000"/>
              </a:solidFill>
              <a:latin typeface="Calibri"/>
              <a:cs typeface="Calibri"/>
            </a:endParaRPr>
          </a:p>
        </p:txBody>
      </p:sp>
      <p:sp>
        <p:nvSpPr>
          <p:cNvPr id="34" name="object 34"/>
          <p:cNvSpPr txBox="1"/>
          <p:nvPr/>
        </p:nvSpPr>
        <p:spPr>
          <a:xfrm>
            <a:off x="3307178" y="3348870"/>
            <a:ext cx="1868661" cy="141064"/>
          </a:xfrm>
          <a:prstGeom prst="rect">
            <a:avLst/>
          </a:prstGeom>
          <a:solidFill>
            <a:srgbClr val="A6A6A6"/>
          </a:solidFill>
        </p:spPr>
        <p:txBody>
          <a:bodyPr vert="horz" wrap="square" lIns="0" tIns="0" rIns="0" bIns="0" rtlCol="0">
            <a:spAutoFit/>
          </a:bodyPr>
          <a:lstStyle/>
          <a:p>
            <a:pPr marR="67943" algn="r" defTabSz="1217706">
              <a:lnSpc>
                <a:spcPts val="1069"/>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67</a:t>
            </a:r>
            <a:endParaRPr sz="1000" kern="0" dirty="0">
              <a:solidFill>
                <a:sysClr val="windowText" lastClr="000000"/>
              </a:solidFill>
              <a:latin typeface="Calibri"/>
              <a:cs typeface="Calibri"/>
            </a:endParaRPr>
          </a:p>
        </p:txBody>
      </p:sp>
      <p:sp>
        <p:nvSpPr>
          <p:cNvPr id="35" name="object 35"/>
          <p:cNvSpPr txBox="1"/>
          <p:nvPr/>
        </p:nvSpPr>
        <p:spPr>
          <a:xfrm>
            <a:off x="3419946" y="3191910"/>
            <a:ext cx="1755639" cy="153888"/>
          </a:xfrm>
          <a:prstGeom prst="rect">
            <a:avLst/>
          </a:prstGeom>
          <a:solidFill>
            <a:srgbClr val="A6A6A6"/>
          </a:solidFill>
        </p:spPr>
        <p:txBody>
          <a:bodyPr vert="horz" wrap="square" lIns="0" tIns="0" rIns="0" bIns="0" rtlCol="0">
            <a:spAutoFit/>
          </a:bodyPr>
          <a:lstStyle/>
          <a:p>
            <a:pPr marR="67943" algn="r" defTabSz="1217706">
              <a:lnSpc>
                <a:spcPts val="1180"/>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62</a:t>
            </a:r>
            <a:endParaRPr sz="1000" kern="0" dirty="0">
              <a:solidFill>
                <a:sysClr val="windowText" lastClr="000000"/>
              </a:solidFill>
              <a:latin typeface="Calibri"/>
              <a:cs typeface="Calibri"/>
            </a:endParaRPr>
          </a:p>
        </p:txBody>
      </p:sp>
      <p:sp>
        <p:nvSpPr>
          <p:cNvPr id="36" name="object 36"/>
          <p:cNvSpPr txBox="1"/>
          <p:nvPr/>
        </p:nvSpPr>
        <p:spPr>
          <a:xfrm>
            <a:off x="3494105" y="3036473"/>
            <a:ext cx="1681351" cy="153888"/>
          </a:xfrm>
          <a:prstGeom prst="rect">
            <a:avLst/>
          </a:prstGeom>
          <a:solidFill>
            <a:srgbClr val="A6A6A6"/>
          </a:solidFill>
        </p:spPr>
        <p:txBody>
          <a:bodyPr vert="horz" wrap="square" lIns="0" tIns="0" rIns="0" bIns="0" rtlCol="0">
            <a:spAutoFit/>
          </a:bodyPr>
          <a:lstStyle/>
          <a:p>
            <a:pPr marR="67943" algn="r" defTabSz="1217706">
              <a:lnSpc>
                <a:spcPts val="1171"/>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60</a:t>
            </a:r>
            <a:endParaRPr sz="1000" kern="0" dirty="0">
              <a:solidFill>
                <a:sysClr val="windowText" lastClr="000000"/>
              </a:solidFill>
              <a:latin typeface="Calibri"/>
              <a:cs typeface="Calibri"/>
            </a:endParaRPr>
          </a:p>
        </p:txBody>
      </p:sp>
      <p:sp>
        <p:nvSpPr>
          <p:cNvPr id="37" name="object 37"/>
          <p:cNvSpPr txBox="1"/>
          <p:nvPr/>
        </p:nvSpPr>
        <p:spPr>
          <a:xfrm>
            <a:off x="3587573" y="2899323"/>
            <a:ext cx="1588013" cy="130036"/>
          </a:xfrm>
          <a:prstGeom prst="rect">
            <a:avLst/>
          </a:prstGeom>
          <a:solidFill>
            <a:srgbClr val="A6A6A6"/>
          </a:solidFill>
        </p:spPr>
        <p:txBody>
          <a:bodyPr vert="horz" wrap="square" lIns="0" tIns="0" rIns="0" bIns="0" rtlCol="0">
            <a:spAutoFit/>
          </a:bodyPr>
          <a:lstStyle/>
          <a:p>
            <a:pPr marR="67943" algn="r" defTabSz="1217706">
              <a:lnSpc>
                <a:spcPts val="101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57</a:t>
            </a:r>
            <a:endParaRPr sz="1000" kern="0" dirty="0">
              <a:solidFill>
                <a:sysClr val="windowText" lastClr="000000"/>
              </a:solidFill>
              <a:latin typeface="Calibri"/>
              <a:cs typeface="Calibri"/>
            </a:endParaRPr>
          </a:p>
        </p:txBody>
      </p:sp>
      <p:sp>
        <p:nvSpPr>
          <p:cNvPr id="38" name="object 38"/>
          <p:cNvSpPr txBox="1"/>
          <p:nvPr/>
        </p:nvSpPr>
        <p:spPr>
          <a:xfrm>
            <a:off x="3587573" y="2565593"/>
            <a:ext cx="1588013" cy="141064"/>
          </a:xfrm>
          <a:prstGeom prst="rect">
            <a:avLst/>
          </a:prstGeom>
          <a:solidFill>
            <a:srgbClr val="A6A6A6"/>
          </a:solidFill>
        </p:spPr>
        <p:txBody>
          <a:bodyPr vert="horz" wrap="square" lIns="0" tIns="0" rIns="0" bIns="0" rtlCol="0">
            <a:spAutoFit/>
          </a:bodyPr>
          <a:lstStyle/>
          <a:p>
            <a:pPr marR="67943" algn="r" defTabSz="1217706">
              <a:lnSpc>
                <a:spcPts val="1069"/>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56</a:t>
            </a:r>
            <a:endParaRPr sz="1000" kern="0" dirty="0">
              <a:solidFill>
                <a:sysClr val="windowText" lastClr="000000"/>
              </a:solidFill>
              <a:latin typeface="Calibri"/>
              <a:cs typeface="Calibri"/>
            </a:endParaRPr>
          </a:p>
        </p:txBody>
      </p:sp>
      <p:sp>
        <p:nvSpPr>
          <p:cNvPr id="39" name="object 39"/>
          <p:cNvSpPr txBox="1"/>
          <p:nvPr/>
        </p:nvSpPr>
        <p:spPr>
          <a:xfrm>
            <a:off x="3494105" y="2408633"/>
            <a:ext cx="1681351" cy="153888"/>
          </a:xfrm>
          <a:prstGeom prst="rect">
            <a:avLst/>
          </a:prstGeom>
          <a:solidFill>
            <a:srgbClr val="A6A6A6"/>
          </a:solidFill>
        </p:spPr>
        <p:txBody>
          <a:bodyPr vert="horz" wrap="square" lIns="0" tIns="0" rIns="0" bIns="0" rtlCol="0">
            <a:spAutoFit/>
          </a:bodyPr>
          <a:lstStyle/>
          <a:p>
            <a:pPr marR="67943" algn="r" defTabSz="1217706">
              <a:lnSpc>
                <a:spcPts val="1175"/>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59</a:t>
            </a:r>
            <a:endParaRPr sz="1000" kern="0" dirty="0">
              <a:solidFill>
                <a:sysClr val="windowText" lastClr="000000"/>
              </a:solidFill>
              <a:latin typeface="Calibri"/>
              <a:cs typeface="Calibri"/>
            </a:endParaRPr>
          </a:p>
        </p:txBody>
      </p:sp>
      <p:sp>
        <p:nvSpPr>
          <p:cNvPr id="40" name="object 40"/>
          <p:cNvSpPr txBox="1"/>
          <p:nvPr/>
        </p:nvSpPr>
        <p:spPr>
          <a:xfrm>
            <a:off x="3090787" y="2274530"/>
            <a:ext cx="2085178" cy="130036"/>
          </a:xfrm>
          <a:prstGeom prst="rect">
            <a:avLst/>
          </a:prstGeom>
          <a:solidFill>
            <a:srgbClr val="A6A6A6"/>
          </a:solidFill>
        </p:spPr>
        <p:txBody>
          <a:bodyPr vert="horz" wrap="square" lIns="0" tIns="0" rIns="0" bIns="0" rtlCol="0">
            <a:spAutoFit/>
          </a:bodyPr>
          <a:lstStyle/>
          <a:p>
            <a:pPr marR="67943" algn="r" defTabSz="1217706">
              <a:lnSpc>
                <a:spcPts val="1000"/>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74</a:t>
            </a:r>
            <a:endParaRPr sz="1000" kern="0" dirty="0">
              <a:solidFill>
                <a:sysClr val="windowText" lastClr="000000"/>
              </a:solidFill>
              <a:latin typeface="Calibri"/>
              <a:cs typeface="Calibri"/>
            </a:endParaRPr>
          </a:p>
        </p:txBody>
      </p:sp>
      <p:sp>
        <p:nvSpPr>
          <p:cNvPr id="41" name="object 41"/>
          <p:cNvSpPr txBox="1"/>
          <p:nvPr/>
        </p:nvSpPr>
        <p:spPr>
          <a:xfrm>
            <a:off x="3456517" y="1802127"/>
            <a:ext cx="1719448" cy="120418"/>
          </a:xfrm>
          <a:prstGeom prst="rect">
            <a:avLst/>
          </a:prstGeom>
          <a:solidFill>
            <a:srgbClr val="A6A6A6"/>
          </a:solidFill>
        </p:spPr>
        <p:txBody>
          <a:bodyPr vert="horz" wrap="square" lIns="0" tIns="0" rIns="0" bIns="0" rtlCol="0">
            <a:spAutoFit/>
          </a:bodyPr>
          <a:lstStyle/>
          <a:p>
            <a:pPr marR="67943" algn="r" defTabSz="1217706">
              <a:lnSpc>
                <a:spcPts val="910"/>
              </a:lnSpc>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61</a:t>
            </a:r>
            <a:endParaRPr sz="1000" kern="0" dirty="0">
              <a:solidFill>
                <a:sysClr val="windowText" lastClr="000000"/>
              </a:solidFill>
              <a:latin typeface="Calibri"/>
              <a:cs typeface="Calibri"/>
            </a:endParaRPr>
          </a:p>
        </p:txBody>
      </p:sp>
      <p:sp>
        <p:nvSpPr>
          <p:cNvPr id="42" name="object 42"/>
          <p:cNvSpPr txBox="1"/>
          <p:nvPr/>
        </p:nvSpPr>
        <p:spPr>
          <a:xfrm>
            <a:off x="5240731" y="4743018"/>
            <a:ext cx="153658" cy="167994"/>
          </a:xfrm>
          <a:prstGeom prst="rect">
            <a:avLst/>
          </a:prstGeom>
        </p:spPr>
        <p:txBody>
          <a:bodyPr vert="horz" wrap="square" lIns="0" tIns="13969" rIns="0" bIns="0" rtlCol="0">
            <a:spAutoFit/>
          </a:bodyPr>
          <a:lstStyle/>
          <a:p>
            <a:pPr marL="12699" defTabSz="1217706">
              <a:spcBef>
                <a:spcPts val="111"/>
              </a:spcBef>
            </a:pPr>
            <a:r>
              <a:rPr sz="1000" b="1" kern="0" spc="-25" dirty="0">
                <a:solidFill>
                  <a:srgbClr val="FFFFFF"/>
                </a:solidFill>
                <a:latin typeface="Calibri"/>
                <a:cs typeface="Calibri"/>
              </a:rPr>
              <a:t>28</a:t>
            </a:r>
            <a:endParaRPr sz="1000" kern="0" dirty="0">
              <a:solidFill>
                <a:sysClr val="windowText" lastClr="000000"/>
              </a:solidFill>
              <a:latin typeface="Calibri"/>
              <a:cs typeface="Calibri"/>
            </a:endParaRPr>
          </a:p>
        </p:txBody>
      </p:sp>
      <p:sp>
        <p:nvSpPr>
          <p:cNvPr id="43" name="object 43"/>
          <p:cNvSpPr txBox="1"/>
          <p:nvPr/>
        </p:nvSpPr>
        <p:spPr>
          <a:xfrm>
            <a:off x="5240731" y="4586643"/>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41</a:t>
            </a:r>
            <a:endParaRPr sz="1000" kern="0" dirty="0">
              <a:solidFill>
                <a:sysClr val="windowText" lastClr="000000"/>
              </a:solidFill>
              <a:latin typeface="Calibri"/>
              <a:cs typeface="Calibri"/>
            </a:endParaRPr>
          </a:p>
        </p:txBody>
      </p:sp>
      <p:sp>
        <p:nvSpPr>
          <p:cNvPr id="44" name="object 44"/>
          <p:cNvSpPr txBox="1"/>
          <p:nvPr/>
        </p:nvSpPr>
        <p:spPr>
          <a:xfrm>
            <a:off x="5240731" y="4430063"/>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35</a:t>
            </a:r>
            <a:endParaRPr sz="1000" kern="0" dirty="0">
              <a:solidFill>
                <a:sysClr val="windowText" lastClr="000000"/>
              </a:solidFill>
              <a:latin typeface="Calibri"/>
              <a:cs typeface="Calibri"/>
            </a:endParaRPr>
          </a:p>
        </p:txBody>
      </p:sp>
      <p:sp>
        <p:nvSpPr>
          <p:cNvPr id="45" name="object 45"/>
          <p:cNvSpPr txBox="1"/>
          <p:nvPr/>
        </p:nvSpPr>
        <p:spPr>
          <a:xfrm>
            <a:off x="5240731" y="4116399"/>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36</a:t>
            </a:r>
            <a:endParaRPr sz="1000" kern="0" dirty="0">
              <a:solidFill>
                <a:sysClr val="windowText" lastClr="000000"/>
              </a:solidFill>
              <a:latin typeface="Calibri"/>
              <a:cs typeface="Calibri"/>
            </a:endParaRPr>
          </a:p>
        </p:txBody>
      </p:sp>
      <p:sp>
        <p:nvSpPr>
          <p:cNvPr id="46" name="object 46"/>
          <p:cNvSpPr txBox="1"/>
          <p:nvPr/>
        </p:nvSpPr>
        <p:spPr>
          <a:xfrm>
            <a:off x="5240731" y="3959692"/>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33</a:t>
            </a:r>
            <a:endParaRPr sz="1000" kern="0" dirty="0">
              <a:solidFill>
                <a:sysClr val="windowText" lastClr="000000"/>
              </a:solidFill>
              <a:latin typeface="Calibri"/>
              <a:cs typeface="Calibri"/>
            </a:endParaRPr>
          </a:p>
        </p:txBody>
      </p:sp>
      <p:sp>
        <p:nvSpPr>
          <p:cNvPr id="47" name="object 47"/>
          <p:cNvSpPr txBox="1"/>
          <p:nvPr/>
        </p:nvSpPr>
        <p:spPr>
          <a:xfrm>
            <a:off x="5240731" y="3802732"/>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32</a:t>
            </a:r>
            <a:endParaRPr sz="1000" kern="0" dirty="0">
              <a:solidFill>
                <a:sysClr val="windowText" lastClr="000000"/>
              </a:solidFill>
              <a:latin typeface="Calibri"/>
              <a:cs typeface="Calibri"/>
            </a:endParaRPr>
          </a:p>
        </p:txBody>
      </p:sp>
      <p:sp>
        <p:nvSpPr>
          <p:cNvPr id="48" name="object 48"/>
          <p:cNvSpPr txBox="1"/>
          <p:nvPr/>
        </p:nvSpPr>
        <p:spPr>
          <a:xfrm>
            <a:off x="5240731" y="3646154"/>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42</a:t>
            </a:r>
            <a:endParaRPr sz="1000" kern="0" dirty="0">
              <a:solidFill>
                <a:sysClr val="windowText" lastClr="000000"/>
              </a:solidFill>
              <a:latin typeface="Calibri"/>
              <a:cs typeface="Calibri"/>
            </a:endParaRPr>
          </a:p>
        </p:txBody>
      </p:sp>
      <p:sp>
        <p:nvSpPr>
          <p:cNvPr id="49" name="object 49"/>
          <p:cNvSpPr txBox="1"/>
          <p:nvPr/>
        </p:nvSpPr>
        <p:spPr>
          <a:xfrm>
            <a:off x="5240731" y="3332488"/>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32</a:t>
            </a:r>
            <a:endParaRPr sz="1000" kern="0" dirty="0">
              <a:solidFill>
                <a:sysClr val="windowText" lastClr="000000"/>
              </a:solidFill>
              <a:latin typeface="Calibri"/>
              <a:cs typeface="Calibri"/>
            </a:endParaRPr>
          </a:p>
        </p:txBody>
      </p:sp>
      <p:sp>
        <p:nvSpPr>
          <p:cNvPr id="50" name="object 50"/>
          <p:cNvSpPr txBox="1"/>
          <p:nvPr/>
        </p:nvSpPr>
        <p:spPr>
          <a:xfrm>
            <a:off x="5240731" y="3175909"/>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35</a:t>
            </a:r>
            <a:endParaRPr sz="1000" kern="0" dirty="0">
              <a:solidFill>
                <a:sysClr val="windowText" lastClr="000000"/>
              </a:solidFill>
              <a:latin typeface="Calibri"/>
              <a:cs typeface="Calibri"/>
            </a:endParaRPr>
          </a:p>
        </p:txBody>
      </p:sp>
      <p:sp>
        <p:nvSpPr>
          <p:cNvPr id="51" name="object 51"/>
          <p:cNvSpPr txBox="1"/>
          <p:nvPr/>
        </p:nvSpPr>
        <p:spPr>
          <a:xfrm>
            <a:off x="5240731" y="3019202"/>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38</a:t>
            </a:r>
            <a:endParaRPr sz="1000" kern="0" dirty="0">
              <a:solidFill>
                <a:sysClr val="windowText" lastClr="000000"/>
              </a:solidFill>
              <a:latin typeface="Calibri"/>
              <a:cs typeface="Calibri"/>
            </a:endParaRPr>
          </a:p>
        </p:txBody>
      </p:sp>
      <p:sp>
        <p:nvSpPr>
          <p:cNvPr id="52" name="object 52"/>
          <p:cNvSpPr txBox="1"/>
          <p:nvPr/>
        </p:nvSpPr>
        <p:spPr>
          <a:xfrm>
            <a:off x="5240731" y="2862243"/>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37</a:t>
            </a:r>
            <a:endParaRPr sz="1000" kern="0" dirty="0">
              <a:solidFill>
                <a:sysClr val="windowText" lastClr="000000"/>
              </a:solidFill>
              <a:latin typeface="Calibri"/>
              <a:cs typeface="Calibri"/>
            </a:endParaRPr>
          </a:p>
        </p:txBody>
      </p:sp>
      <p:sp>
        <p:nvSpPr>
          <p:cNvPr id="53" name="object 53"/>
          <p:cNvSpPr txBox="1"/>
          <p:nvPr/>
        </p:nvSpPr>
        <p:spPr>
          <a:xfrm>
            <a:off x="5240731" y="2548958"/>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39</a:t>
            </a:r>
            <a:endParaRPr sz="1000" kern="0" dirty="0">
              <a:solidFill>
                <a:sysClr val="windowText" lastClr="000000"/>
              </a:solidFill>
              <a:latin typeface="Calibri"/>
              <a:cs typeface="Calibri"/>
            </a:endParaRPr>
          </a:p>
        </p:txBody>
      </p:sp>
      <p:sp>
        <p:nvSpPr>
          <p:cNvPr id="54" name="object 54"/>
          <p:cNvSpPr txBox="1"/>
          <p:nvPr/>
        </p:nvSpPr>
        <p:spPr>
          <a:xfrm>
            <a:off x="5240731" y="2391998"/>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36</a:t>
            </a:r>
            <a:endParaRPr sz="1000" kern="0" dirty="0">
              <a:solidFill>
                <a:sysClr val="windowText" lastClr="000000"/>
              </a:solidFill>
              <a:latin typeface="Calibri"/>
              <a:cs typeface="Calibri"/>
            </a:endParaRPr>
          </a:p>
        </p:txBody>
      </p:sp>
      <p:sp>
        <p:nvSpPr>
          <p:cNvPr id="55" name="object 55"/>
          <p:cNvSpPr txBox="1"/>
          <p:nvPr/>
        </p:nvSpPr>
        <p:spPr>
          <a:xfrm>
            <a:off x="5240731" y="2235292"/>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25</a:t>
            </a:r>
            <a:endParaRPr sz="1000" kern="0" dirty="0">
              <a:solidFill>
                <a:sysClr val="windowText" lastClr="000000"/>
              </a:solidFill>
              <a:latin typeface="Calibri"/>
              <a:cs typeface="Calibri"/>
            </a:endParaRPr>
          </a:p>
        </p:txBody>
      </p:sp>
      <p:sp>
        <p:nvSpPr>
          <p:cNvPr id="56" name="object 56"/>
          <p:cNvSpPr txBox="1"/>
          <p:nvPr/>
        </p:nvSpPr>
        <p:spPr>
          <a:xfrm>
            <a:off x="4918683" y="2078028"/>
            <a:ext cx="475578" cy="167994"/>
          </a:xfrm>
          <a:prstGeom prst="rect">
            <a:avLst/>
          </a:prstGeom>
        </p:spPr>
        <p:txBody>
          <a:bodyPr vert="horz" wrap="square" lIns="0" tIns="13969" rIns="0" bIns="0" rtlCol="0">
            <a:spAutoFit/>
          </a:bodyPr>
          <a:lstStyle/>
          <a:p>
            <a:pPr marL="12699" defTabSz="1217706">
              <a:spcBef>
                <a:spcPts val="111"/>
              </a:spcBef>
              <a:tabLst>
                <a:tab pos="334636" algn="l"/>
              </a:tabLst>
            </a:pPr>
            <a:r>
              <a:rPr sz="1000" b="1" kern="0" dirty="0">
                <a:solidFill>
                  <a:sysClr val="windowText" lastClr="000000"/>
                </a:solidFill>
                <a:latin typeface="Calibri"/>
                <a:cs typeface="Calibri"/>
              </a:rPr>
              <a:t>-</a:t>
            </a:r>
            <a:r>
              <a:rPr sz="1000" b="1" kern="0" spc="-25" dirty="0">
                <a:solidFill>
                  <a:sysClr val="windowText" lastClr="000000"/>
                </a:solidFill>
                <a:latin typeface="Calibri"/>
                <a:cs typeface="Calibri"/>
              </a:rPr>
              <a:t>50</a:t>
            </a:r>
            <a:r>
              <a:rPr sz="1000" b="1" kern="0" dirty="0">
                <a:solidFill>
                  <a:sysClr val="windowText" lastClr="000000"/>
                </a:solidFill>
                <a:latin typeface="Calibri"/>
                <a:cs typeface="Calibri"/>
              </a:rPr>
              <a:t>	</a:t>
            </a:r>
            <a:r>
              <a:rPr sz="1000" b="1" kern="0" spc="-25" dirty="0">
                <a:solidFill>
                  <a:srgbClr val="FFFFFF"/>
                </a:solidFill>
                <a:latin typeface="Calibri"/>
                <a:cs typeface="Calibri"/>
              </a:rPr>
              <a:t>45</a:t>
            </a:r>
            <a:endParaRPr sz="1000" kern="0" dirty="0">
              <a:solidFill>
                <a:sysClr val="windowText" lastClr="000000"/>
              </a:solidFill>
              <a:latin typeface="Calibri"/>
              <a:cs typeface="Calibri"/>
            </a:endParaRPr>
          </a:p>
        </p:txBody>
      </p:sp>
      <p:sp>
        <p:nvSpPr>
          <p:cNvPr id="57" name="object 57"/>
          <p:cNvSpPr txBox="1"/>
          <p:nvPr/>
        </p:nvSpPr>
        <p:spPr>
          <a:xfrm>
            <a:off x="5240731" y="1765047"/>
            <a:ext cx="153658" cy="167352"/>
          </a:xfrm>
          <a:prstGeom prst="rect">
            <a:avLst/>
          </a:prstGeom>
        </p:spPr>
        <p:txBody>
          <a:bodyPr vert="horz" wrap="square" lIns="0" tIns="13334" rIns="0" bIns="0" rtlCol="0">
            <a:spAutoFit/>
          </a:bodyPr>
          <a:lstStyle/>
          <a:p>
            <a:pPr marL="12699" defTabSz="1217706">
              <a:spcBef>
                <a:spcPts val="105"/>
              </a:spcBef>
            </a:pPr>
            <a:r>
              <a:rPr sz="1000" b="1" kern="0" spc="-25" dirty="0">
                <a:solidFill>
                  <a:srgbClr val="FFFFFF"/>
                </a:solidFill>
                <a:latin typeface="Calibri"/>
                <a:cs typeface="Calibri"/>
              </a:rPr>
              <a:t>35</a:t>
            </a:r>
            <a:endParaRPr sz="1000" kern="0" dirty="0">
              <a:solidFill>
                <a:sysClr val="windowText" lastClr="000000"/>
              </a:solidFill>
              <a:latin typeface="Calibri"/>
              <a:cs typeface="Calibri"/>
            </a:endParaRPr>
          </a:p>
        </p:txBody>
      </p:sp>
      <p:sp>
        <p:nvSpPr>
          <p:cNvPr id="58" name="object 58"/>
          <p:cNvSpPr txBox="1"/>
          <p:nvPr/>
        </p:nvSpPr>
        <p:spPr>
          <a:xfrm>
            <a:off x="2206680" y="4996288"/>
            <a:ext cx="304142"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100</a:t>
            </a:r>
            <a:endParaRPr sz="1200" kern="0" dirty="0">
              <a:solidFill>
                <a:sysClr val="windowText" lastClr="000000"/>
              </a:solidFill>
              <a:latin typeface="Calibri"/>
              <a:cs typeface="Calibri"/>
            </a:endParaRPr>
          </a:p>
        </p:txBody>
      </p:sp>
      <p:sp>
        <p:nvSpPr>
          <p:cNvPr id="59" name="object 59"/>
          <p:cNvSpPr txBox="1"/>
          <p:nvPr/>
        </p:nvSpPr>
        <p:spPr>
          <a:xfrm>
            <a:off x="3277715" y="4945694"/>
            <a:ext cx="1951204" cy="484102"/>
          </a:xfrm>
          <a:prstGeom prst="rect">
            <a:avLst/>
          </a:prstGeom>
        </p:spPr>
        <p:txBody>
          <a:bodyPr vert="horz" wrap="square" lIns="0" tIns="62860" rIns="0" bIns="0" rtlCol="0">
            <a:spAutoFit/>
          </a:bodyPr>
          <a:lstStyle/>
          <a:p>
            <a:pPr marL="389245" defTabSz="1217706">
              <a:spcBef>
                <a:spcPts val="495"/>
              </a:spcBef>
              <a:tabLst>
                <a:tab pos="1860501" algn="l"/>
              </a:tabLst>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50</a:t>
            </a:r>
            <a:r>
              <a:rPr sz="1200" b="1" kern="0" dirty="0">
                <a:solidFill>
                  <a:sysClr val="windowText" lastClr="000000"/>
                </a:solidFill>
                <a:latin typeface="Calibri"/>
                <a:cs typeface="Calibri"/>
              </a:rPr>
              <a:t>	</a:t>
            </a:r>
            <a:r>
              <a:rPr sz="1200" b="1" kern="0" spc="-51" dirty="0">
                <a:solidFill>
                  <a:sysClr val="windowText" lastClr="000000"/>
                </a:solidFill>
                <a:latin typeface="Calibri"/>
                <a:cs typeface="Calibri"/>
              </a:rPr>
              <a:t>0</a:t>
            </a:r>
            <a:endParaRPr sz="1200" kern="0" dirty="0">
              <a:solidFill>
                <a:sysClr val="windowText" lastClr="000000"/>
              </a:solidFill>
              <a:latin typeface="Calibri"/>
              <a:cs typeface="Calibri"/>
            </a:endParaRPr>
          </a:p>
          <a:p>
            <a:pPr marL="12699" defTabSz="1217706">
              <a:spcBef>
                <a:spcPts val="400"/>
              </a:spcBef>
            </a:pPr>
            <a:r>
              <a:rPr sz="1200" b="1" kern="0" dirty="0">
                <a:solidFill>
                  <a:sysClr val="windowText" lastClr="000000"/>
                </a:solidFill>
                <a:latin typeface="Calibri"/>
                <a:cs typeface="Calibri"/>
              </a:rPr>
              <a:t>rather</a:t>
            </a:r>
            <a:r>
              <a:rPr sz="1200" b="1" kern="0" spc="-20" dirty="0">
                <a:solidFill>
                  <a:sysClr val="windowText" lastClr="000000"/>
                </a:solidFill>
                <a:latin typeface="Calibri"/>
                <a:cs typeface="Calibri"/>
              </a:rPr>
              <a:t> </a:t>
            </a:r>
            <a:r>
              <a:rPr sz="1200" b="1" kern="0" spc="-11" dirty="0">
                <a:solidFill>
                  <a:sysClr val="windowText" lastClr="000000"/>
                </a:solidFill>
                <a:latin typeface="Calibri"/>
                <a:cs typeface="Calibri"/>
              </a:rPr>
              <a:t>dissatisfied</a:t>
            </a:r>
            <a:endParaRPr sz="1200" kern="0" dirty="0">
              <a:solidFill>
                <a:sysClr val="windowText" lastClr="000000"/>
              </a:solidFill>
              <a:latin typeface="Calibri"/>
              <a:cs typeface="Calibri"/>
            </a:endParaRPr>
          </a:p>
        </p:txBody>
      </p:sp>
      <p:sp>
        <p:nvSpPr>
          <p:cNvPr id="60" name="object 60"/>
          <p:cNvSpPr txBox="1"/>
          <p:nvPr/>
        </p:nvSpPr>
        <p:spPr>
          <a:xfrm>
            <a:off x="6496790" y="4996289"/>
            <a:ext cx="177786" cy="197489"/>
          </a:xfrm>
          <a:prstGeom prst="rect">
            <a:avLst/>
          </a:prstGeom>
        </p:spPr>
        <p:txBody>
          <a:bodyPr vert="horz" wrap="square" lIns="0" tIns="12699" rIns="0" bIns="0" rtlCol="0">
            <a:spAutoFit/>
          </a:bodyPr>
          <a:lstStyle/>
          <a:p>
            <a:pPr marL="12699" defTabSz="1217706">
              <a:spcBef>
                <a:spcPts val="100"/>
              </a:spcBef>
            </a:pPr>
            <a:r>
              <a:rPr sz="1200" b="1" kern="0" spc="-25" dirty="0">
                <a:solidFill>
                  <a:sysClr val="windowText" lastClr="000000"/>
                </a:solidFill>
                <a:latin typeface="Calibri"/>
                <a:cs typeface="Calibri"/>
              </a:rPr>
              <a:t>50</a:t>
            </a:r>
            <a:endParaRPr sz="1200" kern="0" dirty="0">
              <a:solidFill>
                <a:sysClr val="windowText" lastClr="000000"/>
              </a:solidFill>
              <a:latin typeface="Calibri"/>
              <a:cs typeface="Calibri"/>
            </a:endParaRPr>
          </a:p>
        </p:txBody>
      </p:sp>
      <p:sp>
        <p:nvSpPr>
          <p:cNvPr id="61" name="object 61"/>
          <p:cNvSpPr txBox="1"/>
          <p:nvPr/>
        </p:nvSpPr>
        <p:spPr>
          <a:xfrm>
            <a:off x="7867397" y="4996289"/>
            <a:ext cx="258425" cy="197489"/>
          </a:xfrm>
          <a:prstGeom prst="rect">
            <a:avLst/>
          </a:prstGeom>
        </p:spPr>
        <p:txBody>
          <a:bodyPr vert="horz" wrap="square" lIns="0" tIns="12699" rIns="0" bIns="0" rtlCol="0">
            <a:spAutoFit/>
          </a:bodyPr>
          <a:lstStyle/>
          <a:p>
            <a:pPr marL="12699" defTabSz="1217706">
              <a:spcBef>
                <a:spcPts val="100"/>
              </a:spcBef>
            </a:pPr>
            <a:r>
              <a:rPr sz="1200" b="1" kern="0" spc="-25" dirty="0">
                <a:solidFill>
                  <a:sysClr val="windowText" lastClr="000000"/>
                </a:solidFill>
                <a:latin typeface="Calibri"/>
                <a:cs typeface="Calibri"/>
              </a:rPr>
              <a:t>100</a:t>
            </a:r>
            <a:endParaRPr sz="1200" kern="0" dirty="0">
              <a:solidFill>
                <a:sysClr val="windowText" lastClr="000000"/>
              </a:solidFill>
              <a:latin typeface="Calibri"/>
              <a:cs typeface="Calibri"/>
            </a:endParaRPr>
          </a:p>
        </p:txBody>
      </p:sp>
      <p:sp>
        <p:nvSpPr>
          <p:cNvPr id="62" name="object 62"/>
          <p:cNvSpPr txBox="1"/>
          <p:nvPr/>
        </p:nvSpPr>
        <p:spPr>
          <a:xfrm>
            <a:off x="716071" y="1758062"/>
            <a:ext cx="1539756" cy="3132780"/>
          </a:xfrm>
          <a:prstGeom prst="rect">
            <a:avLst/>
          </a:prstGeom>
        </p:spPr>
        <p:txBody>
          <a:bodyPr vert="horz" wrap="square" lIns="0" tIns="13334" rIns="0" bIns="0" rtlCol="0">
            <a:spAutoFit/>
          </a:bodyPr>
          <a:lstStyle/>
          <a:p>
            <a:pPr marR="5714" algn="r" defTabSz="1217706">
              <a:spcBef>
                <a:spcPts val="105"/>
              </a:spcBef>
            </a:pPr>
            <a:r>
              <a:rPr sz="1000" b="1" kern="0" spc="-11" dirty="0">
                <a:solidFill>
                  <a:sysClr val="windowText" lastClr="000000"/>
                </a:solidFill>
                <a:latin typeface="Calibri"/>
                <a:cs typeface="Calibri"/>
              </a:rPr>
              <a:t>OVERALL</a:t>
            </a:r>
            <a:endParaRPr sz="1000" kern="0" dirty="0">
              <a:solidFill>
                <a:sysClr val="windowText" lastClr="000000"/>
              </a:solidFill>
              <a:latin typeface="Calibri"/>
              <a:cs typeface="Calibri"/>
            </a:endParaRPr>
          </a:p>
          <a:p>
            <a:pPr marR="5714" algn="r" defTabSz="1217706">
              <a:spcBef>
                <a:spcPts val="35"/>
              </a:spcBef>
            </a:pPr>
            <a:r>
              <a:rPr sz="1000" b="1" kern="0" spc="-25" dirty="0">
                <a:solidFill>
                  <a:sysClr val="windowText" lastClr="000000"/>
                </a:solidFill>
                <a:latin typeface="Calibri"/>
                <a:cs typeface="Calibri"/>
              </a:rPr>
              <a:t>AGE</a:t>
            </a:r>
            <a:endParaRPr sz="1000" kern="0" dirty="0">
              <a:solidFill>
                <a:sysClr val="windowText" lastClr="000000"/>
              </a:solidFill>
              <a:latin typeface="Calibri"/>
              <a:cs typeface="Calibri"/>
            </a:endParaRPr>
          </a:p>
          <a:p>
            <a:pPr marR="6350" algn="r" defTabSz="1217706">
              <a:spcBef>
                <a:spcPts val="35"/>
              </a:spcBef>
            </a:pPr>
            <a:r>
              <a:rPr sz="1000" b="1" kern="0" spc="-11" dirty="0">
                <a:solidFill>
                  <a:sysClr val="windowText" lastClr="000000"/>
                </a:solidFill>
                <a:latin typeface="Calibri"/>
                <a:cs typeface="Calibri"/>
              </a:rPr>
              <a:t>18-</a:t>
            </a:r>
            <a:r>
              <a:rPr sz="1000" b="1" kern="0" spc="-25" dirty="0">
                <a:solidFill>
                  <a:sysClr val="windowText" lastClr="000000"/>
                </a:solidFill>
                <a:latin typeface="Calibri"/>
                <a:cs typeface="Calibri"/>
              </a:rPr>
              <a:t>29</a:t>
            </a:r>
            <a:endParaRPr sz="1000" kern="0" dirty="0">
              <a:solidFill>
                <a:sysClr val="windowText" lastClr="000000"/>
              </a:solidFill>
              <a:latin typeface="Calibri"/>
              <a:cs typeface="Calibri"/>
            </a:endParaRPr>
          </a:p>
          <a:p>
            <a:pPr marR="6985" algn="r" defTabSz="1217706">
              <a:spcBef>
                <a:spcPts val="35"/>
              </a:spcBef>
            </a:pPr>
            <a:r>
              <a:rPr sz="1000" b="1" kern="0" spc="-11" dirty="0">
                <a:solidFill>
                  <a:sysClr val="windowText" lastClr="000000"/>
                </a:solidFill>
                <a:latin typeface="Calibri"/>
                <a:cs typeface="Calibri"/>
              </a:rPr>
              <a:t>30-</a:t>
            </a:r>
            <a:r>
              <a:rPr sz="1000" b="1" kern="0" spc="-35" dirty="0">
                <a:solidFill>
                  <a:sysClr val="windowText" lastClr="000000"/>
                </a:solidFill>
                <a:latin typeface="Calibri"/>
                <a:cs typeface="Calibri"/>
              </a:rPr>
              <a:t>44</a:t>
            </a:r>
            <a:endParaRPr sz="1000" kern="0" dirty="0">
              <a:solidFill>
                <a:sysClr val="windowText" lastClr="000000"/>
              </a:solidFill>
              <a:latin typeface="Calibri"/>
              <a:cs typeface="Calibri"/>
            </a:endParaRPr>
          </a:p>
          <a:p>
            <a:pPr marR="6985" algn="r" defTabSz="1217706">
              <a:spcBef>
                <a:spcPts val="35"/>
              </a:spcBef>
            </a:pPr>
            <a:r>
              <a:rPr sz="1000" b="1" kern="0" spc="-11" dirty="0">
                <a:solidFill>
                  <a:sysClr val="windowText" lastClr="000000"/>
                </a:solidFill>
                <a:latin typeface="Calibri"/>
                <a:cs typeface="Calibri"/>
              </a:rPr>
              <a:t>45-</a:t>
            </a:r>
            <a:r>
              <a:rPr sz="1000" b="1" kern="0" spc="-35" dirty="0">
                <a:solidFill>
                  <a:sysClr val="windowText" lastClr="000000"/>
                </a:solidFill>
                <a:latin typeface="Calibri"/>
                <a:cs typeface="Calibri"/>
              </a:rPr>
              <a:t>59</a:t>
            </a:r>
            <a:endParaRPr sz="1000" kern="0" dirty="0">
              <a:solidFill>
                <a:sysClr val="windowText" lastClr="000000"/>
              </a:solidFill>
              <a:latin typeface="Calibri"/>
              <a:cs typeface="Calibri"/>
            </a:endParaRPr>
          </a:p>
          <a:p>
            <a:pPr marL="12699" marR="6985" indent="1319495" algn="r" defTabSz="1217706">
              <a:lnSpc>
                <a:spcPct val="102800"/>
              </a:lnSpc>
            </a:pPr>
            <a:r>
              <a:rPr sz="1000" b="1" kern="0" spc="-25" dirty="0">
                <a:solidFill>
                  <a:sysClr val="windowText" lastClr="000000"/>
                </a:solidFill>
                <a:latin typeface="Calibri"/>
                <a:cs typeface="Calibri"/>
              </a:rPr>
              <a:t>60+ </a:t>
            </a:r>
            <a:r>
              <a:rPr sz="1000" b="1" kern="0" spc="-11" dirty="0">
                <a:solidFill>
                  <a:sysClr val="windowText" lastClr="000000"/>
                </a:solidFill>
                <a:latin typeface="Calibri"/>
                <a:cs typeface="Calibri"/>
              </a:rPr>
              <a:t>EDUCATIONAL</a:t>
            </a:r>
            <a:r>
              <a:rPr sz="1000" b="1" kern="0" spc="35" dirty="0">
                <a:solidFill>
                  <a:sysClr val="windowText" lastClr="000000"/>
                </a:solidFill>
                <a:latin typeface="Calibri"/>
                <a:cs typeface="Calibri"/>
              </a:rPr>
              <a:t> </a:t>
            </a:r>
            <a:r>
              <a:rPr sz="1000" b="1" kern="0" spc="-11" dirty="0">
                <a:solidFill>
                  <a:sysClr val="windowText" lastClr="000000"/>
                </a:solidFill>
                <a:latin typeface="Calibri"/>
                <a:cs typeface="Calibri"/>
              </a:rPr>
              <a:t>ATTAINMENT</a:t>
            </a:r>
            <a:endParaRPr sz="1000" kern="0" dirty="0">
              <a:solidFill>
                <a:sysClr val="windowText" lastClr="000000"/>
              </a:solidFill>
              <a:latin typeface="Calibri"/>
              <a:cs typeface="Calibri"/>
            </a:endParaRPr>
          </a:p>
          <a:p>
            <a:pPr marR="7620" algn="r" defTabSz="1217706">
              <a:spcBef>
                <a:spcPts val="35"/>
              </a:spcBef>
            </a:pPr>
            <a:r>
              <a:rPr sz="1000" b="1" kern="0" dirty="0">
                <a:solidFill>
                  <a:sysClr val="windowText" lastClr="000000"/>
                </a:solidFill>
                <a:latin typeface="Calibri"/>
                <a:cs typeface="Calibri"/>
              </a:rPr>
              <a:t>primary</a:t>
            </a:r>
            <a:r>
              <a:rPr sz="1000" b="1" kern="0" spc="-51" dirty="0">
                <a:solidFill>
                  <a:sysClr val="windowText" lastClr="000000"/>
                </a:solidFill>
                <a:latin typeface="Calibri"/>
                <a:cs typeface="Calibri"/>
              </a:rPr>
              <a:t> </a:t>
            </a:r>
            <a:r>
              <a:rPr sz="1000" b="1" kern="0" dirty="0">
                <a:solidFill>
                  <a:sysClr val="windowText" lastClr="000000"/>
                </a:solidFill>
                <a:latin typeface="Calibri"/>
                <a:cs typeface="Calibri"/>
              </a:rPr>
              <a:t>at</a:t>
            </a:r>
            <a:r>
              <a:rPr sz="1000" b="1" kern="0" spc="-31" dirty="0">
                <a:solidFill>
                  <a:sysClr val="windowText" lastClr="000000"/>
                </a:solidFill>
                <a:latin typeface="Calibri"/>
                <a:cs typeface="Calibri"/>
              </a:rPr>
              <a:t> </a:t>
            </a:r>
            <a:r>
              <a:rPr sz="1000" b="1" kern="0" spc="-20" dirty="0">
                <a:solidFill>
                  <a:sysClr val="windowText" lastClr="000000"/>
                </a:solidFill>
                <a:latin typeface="Calibri"/>
                <a:cs typeface="Calibri"/>
              </a:rPr>
              <a:t>most</a:t>
            </a:r>
            <a:endParaRPr sz="1000" kern="0" dirty="0">
              <a:solidFill>
                <a:sysClr val="windowText" lastClr="000000"/>
              </a:solidFill>
              <a:latin typeface="Calibri"/>
              <a:cs typeface="Calibri"/>
            </a:endParaRPr>
          </a:p>
          <a:p>
            <a:pPr marL="455918" marR="6350" indent="518146" algn="r" defTabSz="1217706">
              <a:lnSpc>
                <a:spcPct val="102800"/>
              </a:lnSpc>
            </a:pPr>
            <a:r>
              <a:rPr sz="1000" b="1" kern="0" spc="-11" dirty="0">
                <a:solidFill>
                  <a:sysClr val="windowText" lastClr="000000"/>
                </a:solidFill>
                <a:latin typeface="Calibri"/>
                <a:cs typeface="Calibri"/>
              </a:rPr>
              <a:t>vocational high-</a:t>
            </a:r>
            <a:r>
              <a:rPr sz="1000" b="1" kern="0" dirty="0">
                <a:solidFill>
                  <a:sysClr val="windowText" lastClr="000000"/>
                </a:solidFill>
                <a:latin typeface="Calibri"/>
                <a:cs typeface="Calibri"/>
              </a:rPr>
              <a:t>school</a:t>
            </a:r>
            <a:r>
              <a:rPr sz="1000" b="1" kern="0" spc="-25" dirty="0">
                <a:solidFill>
                  <a:sysClr val="windowText" lastClr="000000"/>
                </a:solidFill>
                <a:latin typeface="Calibri"/>
                <a:cs typeface="Calibri"/>
              </a:rPr>
              <a:t> </a:t>
            </a:r>
            <a:r>
              <a:rPr sz="1000" b="1" kern="0" spc="-11" dirty="0">
                <a:solidFill>
                  <a:sysClr val="windowText" lastClr="000000"/>
                </a:solidFill>
                <a:latin typeface="Calibri"/>
                <a:cs typeface="Calibri"/>
              </a:rPr>
              <a:t>diploma</a:t>
            </a:r>
            <a:endParaRPr sz="1000" kern="0" dirty="0">
              <a:solidFill>
                <a:sysClr val="windowText" lastClr="000000"/>
              </a:solidFill>
              <a:latin typeface="Calibri"/>
              <a:cs typeface="Calibri"/>
            </a:endParaRPr>
          </a:p>
          <a:p>
            <a:pPr marL="554340" marR="7620" indent="821668" defTabSz="1217706">
              <a:lnSpc>
                <a:spcPts val="1240"/>
              </a:lnSpc>
              <a:spcBef>
                <a:spcPts val="45"/>
              </a:spcBef>
            </a:pPr>
            <a:r>
              <a:rPr sz="1000" b="1" kern="0" spc="-25" dirty="0">
                <a:solidFill>
                  <a:sysClr val="windowText" lastClr="000000"/>
                </a:solidFill>
                <a:latin typeface="Calibri"/>
                <a:cs typeface="Calibri"/>
              </a:rPr>
              <a:t>BA </a:t>
            </a:r>
            <a:r>
              <a:rPr sz="1000" b="1" kern="0" spc="-11" dirty="0">
                <a:solidFill>
                  <a:sysClr val="windowText" lastClr="000000"/>
                </a:solidFill>
                <a:latin typeface="Calibri"/>
                <a:cs typeface="Calibri"/>
              </a:rPr>
              <a:t>SETTLEMENT</a:t>
            </a:r>
            <a:r>
              <a:rPr sz="1000" b="1" kern="0" spc="5" dirty="0">
                <a:solidFill>
                  <a:sysClr val="windowText" lastClr="000000"/>
                </a:solidFill>
                <a:latin typeface="Calibri"/>
                <a:cs typeface="Calibri"/>
              </a:rPr>
              <a:t> </a:t>
            </a:r>
            <a:r>
              <a:rPr sz="1000" b="1" kern="0" spc="-20" dirty="0">
                <a:solidFill>
                  <a:sysClr val="windowText" lastClr="000000"/>
                </a:solidFill>
                <a:latin typeface="Calibri"/>
                <a:cs typeface="Calibri"/>
              </a:rPr>
              <a:t>TYPE</a:t>
            </a:r>
            <a:endParaRPr sz="1000" kern="0" dirty="0">
              <a:solidFill>
                <a:sysClr val="windowText" lastClr="000000"/>
              </a:solidFill>
              <a:latin typeface="Calibri"/>
              <a:cs typeface="Calibri"/>
            </a:endParaRPr>
          </a:p>
          <a:p>
            <a:pPr marR="5714" algn="r" defTabSz="1217706">
              <a:lnSpc>
                <a:spcPts val="1180"/>
              </a:lnSpc>
            </a:pPr>
            <a:r>
              <a:rPr sz="1000" b="1" kern="0" spc="-11" dirty="0">
                <a:solidFill>
                  <a:sysClr val="windowText" lastClr="000000"/>
                </a:solidFill>
                <a:latin typeface="Calibri"/>
                <a:cs typeface="Calibri"/>
              </a:rPr>
              <a:t>Budapest</a:t>
            </a:r>
            <a:endParaRPr sz="1000" kern="0" dirty="0">
              <a:solidFill>
                <a:sysClr val="windowText" lastClr="000000"/>
              </a:solidFill>
              <a:latin typeface="Calibri"/>
              <a:cs typeface="Calibri"/>
            </a:endParaRPr>
          </a:p>
          <a:p>
            <a:pPr marR="5080" algn="r" defTabSz="1217706">
              <a:spcBef>
                <a:spcPts val="31"/>
              </a:spcBef>
            </a:pPr>
            <a:r>
              <a:rPr sz="1000" b="1" kern="0" dirty="0">
                <a:solidFill>
                  <a:sysClr val="windowText" lastClr="000000"/>
                </a:solidFill>
                <a:latin typeface="Calibri"/>
                <a:cs typeface="Calibri"/>
              </a:rPr>
              <a:t>county</a:t>
            </a:r>
            <a:r>
              <a:rPr sz="1000" b="1" kern="0" spc="-35" dirty="0">
                <a:solidFill>
                  <a:sysClr val="windowText" lastClr="000000"/>
                </a:solidFill>
                <a:latin typeface="Calibri"/>
                <a:cs typeface="Calibri"/>
              </a:rPr>
              <a:t> </a:t>
            </a:r>
            <a:r>
              <a:rPr sz="1000" b="1" kern="0" spc="-11" dirty="0">
                <a:solidFill>
                  <a:sysClr val="windowText" lastClr="000000"/>
                </a:solidFill>
                <a:latin typeface="Calibri"/>
                <a:cs typeface="Calibri"/>
              </a:rPr>
              <a:t>capital</a:t>
            </a:r>
            <a:endParaRPr sz="1000" kern="0" dirty="0">
              <a:solidFill>
                <a:sysClr val="windowText" lastClr="000000"/>
              </a:solidFill>
              <a:latin typeface="Calibri"/>
              <a:cs typeface="Calibri"/>
            </a:endParaRPr>
          </a:p>
          <a:p>
            <a:pPr marL="1031213" marR="6985" indent="304792" algn="just" defTabSz="1217706">
              <a:lnSpc>
                <a:spcPct val="102800"/>
              </a:lnSpc>
              <a:spcBef>
                <a:spcPts val="5"/>
              </a:spcBef>
            </a:pPr>
            <a:r>
              <a:rPr sz="1000" b="1" kern="0" spc="-20" dirty="0">
                <a:solidFill>
                  <a:sysClr val="windowText" lastClr="000000"/>
                </a:solidFill>
                <a:latin typeface="Calibri"/>
                <a:cs typeface="Calibri"/>
              </a:rPr>
              <a:t>city </a:t>
            </a:r>
            <a:r>
              <a:rPr sz="1000" b="1" kern="0" spc="-11" dirty="0">
                <a:solidFill>
                  <a:sysClr val="windowText" lastClr="000000"/>
                </a:solidFill>
                <a:latin typeface="Calibri"/>
                <a:cs typeface="Calibri"/>
              </a:rPr>
              <a:t>township ACTIVITY</a:t>
            </a:r>
            <a:endParaRPr sz="1000" kern="0" dirty="0">
              <a:solidFill>
                <a:sysClr val="windowText" lastClr="000000"/>
              </a:solidFill>
              <a:latin typeface="Calibri"/>
              <a:cs typeface="Calibri"/>
            </a:endParaRPr>
          </a:p>
          <a:p>
            <a:pPr marL="1162654" marR="7620" indent="46354" algn="r" defTabSz="1217706">
              <a:lnSpc>
                <a:spcPct val="102800"/>
              </a:lnSpc>
            </a:pPr>
            <a:r>
              <a:rPr sz="1000" b="1" kern="0" spc="-11" dirty="0">
                <a:solidFill>
                  <a:sysClr val="windowText" lastClr="000000"/>
                </a:solidFill>
                <a:latin typeface="Calibri"/>
                <a:cs typeface="Calibri"/>
              </a:rPr>
              <a:t>active retired</a:t>
            </a:r>
            <a:endParaRPr sz="1000" kern="0" dirty="0">
              <a:solidFill>
                <a:sysClr val="windowText" lastClr="000000"/>
              </a:solidFill>
              <a:latin typeface="Calibri"/>
              <a:cs typeface="Calibri"/>
            </a:endParaRPr>
          </a:p>
          <a:p>
            <a:pPr marR="8255" algn="r" defTabSz="1217706">
              <a:spcBef>
                <a:spcPts val="35"/>
              </a:spcBef>
            </a:pPr>
            <a:r>
              <a:rPr sz="1000" b="1" kern="0" dirty="0">
                <a:solidFill>
                  <a:sysClr val="windowText" lastClr="000000"/>
                </a:solidFill>
                <a:latin typeface="Calibri"/>
                <a:cs typeface="Calibri"/>
              </a:rPr>
              <a:t>other</a:t>
            </a:r>
            <a:r>
              <a:rPr sz="1000" b="1" kern="0" spc="-5" dirty="0">
                <a:solidFill>
                  <a:sysClr val="windowText" lastClr="000000"/>
                </a:solidFill>
                <a:latin typeface="Calibri"/>
                <a:cs typeface="Calibri"/>
              </a:rPr>
              <a:t> </a:t>
            </a:r>
            <a:r>
              <a:rPr sz="1000" b="1" kern="0" dirty="0">
                <a:solidFill>
                  <a:sysClr val="windowText" lastClr="000000"/>
                </a:solidFill>
                <a:latin typeface="Calibri"/>
                <a:cs typeface="Calibri"/>
              </a:rPr>
              <a:t>type</a:t>
            </a:r>
            <a:r>
              <a:rPr sz="1000" b="1" kern="0" spc="-11" dirty="0">
                <a:solidFill>
                  <a:sysClr val="windowText" lastClr="000000"/>
                </a:solidFill>
                <a:latin typeface="Calibri"/>
                <a:cs typeface="Calibri"/>
              </a:rPr>
              <a:t> </a:t>
            </a:r>
            <a:r>
              <a:rPr sz="1000" b="1" kern="0" dirty="0">
                <a:solidFill>
                  <a:sysClr val="windowText" lastClr="000000"/>
                </a:solidFill>
                <a:latin typeface="Calibri"/>
                <a:cs typeface="Calibri"/>
              </a:rPr>
              <a:t>of</a:t>
            </a:r>
            <a:r>
              <a:rPr sz="1000" b="1" kern="0" spc="-20" dirty="0">
                <a:solidFill>
                  <a:sysClr val="windowText" lastClr="000000"/>
                </a:solidFill>
                <a:latin typeface="Calibri"/>
                <a:cs typeface="Calibri"/>
              </a:rPr>
              <a:t> </a:t>
            </a:r>
            <a:r>
              <a:rPr sz="1000" b="1" kern="0" spc="-11" dirty="0">
                <a:solidFill>
                  <a:sysClr val="windowText" lastClr="000000"/>
                </a:solidFill>
                <a:latin typeface="Calibri"/>
                <a:cs typeface="Calibri"/>
              </a:rPr>
              <a:t>inactive</a:t>
            </a:r>
            <a:endParaRPr sz="1000" kern="0" dirty="0">
              <a:solidFill>
                <a:sysClr val="windowText" lastClr="000000"/>
              </a:solidFill>
              <a:latin typeface="Calibri"/>
              <a:cs typeface="Calibri"/>
            </a:endParaRPr>
          </a:p>
        </p:txBody>
      </p:sp>
      <p:sp>
        <p:nvSpPr>
          <p:cNvPr id="63" name="object 63"/>
          <p:cNvSpPr/>
          <p:nvPr/>
        </p:nvSpPr>
        <p:spPr>
          <a:xfrm>
            <a:off x="3170028" y="5304011"/>
            <a:ext cx="82543" cy="85718"/>
          </a:xfrm>
          <a:custGeom>
            <a:avLst/>
            <a:gdLst/>
            <a:ahLst/>
            <a:cxnLst/>
            <a:rect l="l" t="t" r="r" b="b"/>
            <a:pathLst>
              <a:path w="82550" h="85725">
                <a:moveTo>
                  <a:pt x="82295" y="0"/>
                </a:moveTo>
                <a:lnTo>
                  <a:pt x="0" y="0"/>
                </a:lnTo>
                <a:lnTo>
                  <a:pt x="0" y="85344"/>
                </a:lnTo>
                <a:lnTo>
                  <a:pt x="82295" y="85344"/>
                </a:lnTo>
                <a:lnTo>
                  <a:pt x="82295"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64" name="object 64"/>
          <p:cNvSpPr/>
          <p:nvPr/>
        </p:nvSpPr>
        <p:spPr>
          <a:xfrm>
            <a:off x="5373561" y="5304011"/>
            <a:ext cx="82543" cy="85718"/>
          </a:xfrm>
          <a:custGeom>
            <a:avLst/>
            <a:gdLst/>
            <a:ahLst/>
            <a:cxnLst/>
            <a:rect l="l" t="t" r="r" b="b"/>
            <a:pathLst>
              <a:path w="82550" h="85725">
                <a:moveTo>
                  <a:pt x="82296" y="0"/>
                </a:moveTo>
                <a:lnTo>
                  <a:pt x="0" y="0"/>
                </a:lnTo>
                <a:lnTo>
                  <a:pt x="0" y="85344"/>
                </a:lnTo>
                <a:lnTo>
                  <a:pt x="82296" y="85344"/>
                </a:lnTo>
                <a:lnTo>
                  <a:pt x="82296"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65" name="object 65"/>
          <p:cNvSpPr txBox="1"/>
          <p:nvPr/>
        </p:nvSpPr>
        <p:spPr>
          <a:xfrm>
            <a:off x="5483408" y="5229747"/>
            <a:ext cx="984174" cy="197489"/>
          </a:xfrm>
          <a:prstGeom prst="rect">
            <a:avLst/>
          </a:prstGeom>
        </p:spPr>
        <p:txBody>
          <a:bodyPr vert="horz" wrap="square" lIns="0" tIns="12699" rIns="0" bIns="0" rtlCol="0">
            <a:spAutoFit/>
          </a:bodyPr>
          <a:lstStyle/>
          <a:p>
            <a:pPr marL="12699" defTabSz="1217706">
              <a:spcBef>
                <a:spcPts val="100"/>
              </a:spcBef>
            </a:pPr>
            <a:r>
              <a:rPr sz="1200" b="1" kern="0" dirty="0">
                <a:solidFill>
                  <a:sysClr val="windowText" lastClr="000000"/>
                </a:solidFill>
                <a:latin typeface="Calibri"/>
                <a:cs typeface="Calibri"/>
              </a:rPr>
              <a:t>rather</a:t>
            </a:r>
            <a:r>
              <a:rPr sz="1200" b="1" kern="0" spc="-31" dirty="0">
                <a:solidFill>
                  <a:sysClr val="windowText" lastClr="000000"/>
                </a:solidFill>
                <a:latin typeface="Calibri"/>
                <a:cs typeface="Calibri"/>
              </a:rPr>
              <a:t> </a:t>
            </a:r>
            <a:r>
              <a:rPr sz="1200" b="1" kern="0" spc="-11" dirty="0">
                <a:solidFill>
                  <a:sysClr val="windowText" lastClr="000000"/>
                </a:solidFill>
                <a:latin typeface="Calibri"/>
                <a:cs typeface="Calibri"/>
              </a:rPr>
              <a:t>satisfied</a:t>
            </a:r>
            <a:endParaRPr sz="1200" kern="0" dirty="0">
              <a:solidFill>
                <a:sysClr val="windowText" lastClr="000000"/>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171" y="225518"/>
            <a:ext cx="8622409" cy="629017"/>
          </a:xfrm>
          <a:prstGeom prst="rect">
            <a:avLst/>
          </a:prstGeom>
        </p:spPr>
        <p:txBody>
          <a:bodyPr vert="horz" wrap="square" lIns="0" tIns="13334" rIns="0" bIns="0" rtlCol="0">
            <a:spAutoFit/>
          </a:bodyPr>
          <a:lstStyle/>
          <a:p>
            <a:pPr marL="12699" algn="ctr">
              <a:spcBef>
                <a:spcPts val="105"/>
              </a:spcBef>
            </a:pPr>
            <a:r>
              <a:rPr sz="2400" dirty="0">
                <a:solidFill>
                  <a:srgbClr val="FF0000"/>
                </a:solidFill>
                <a:effectLst>
                  <a:outerShdw blurRad="38100" dist="38100" dir="2700000" algn="tl">
                    <a:srgbClr val="000000">
                      <a:alpha val="43137"/>
                    </a:srgbClr>
                  </a:outerShdw>
                </a:effectLst>
              </a:rPr>
              <a:t>Do</a:t>
            </a:r>
            <a:r>
              <a:rPr sz="2400" spc="-2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you</a:t>
            </a:r>
            <a:r>
              <a:rPr sz="2400" spc="-2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support</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2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creation</a:t>
            </a:r>
            <a:r>
              <a:rPr sz="2400" spc="-4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of</a:t>
            </a:r>
            <a:r>
              <a:rPr sz="2400" spc="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2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European</a:t>
            </a:r>
            <a:r>
              <a:rPr sz="2400" spc="-2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Health</a:t>
            </a:r>
            <a:r>
              <a:rPr sz="2400" spc="-2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Union?</a:t>
            </a:r>
            <a:r>
              <a:rPr sz="2400" spc="-125" dirty="0">
                <a:solidFill>
                  <a:srgbClr val="FF0000"/>
                </a:solidFill>
                <a:effectLst>
                  <a:outerShdw blurRad="38100" dist="38100" dir="2700000" algn="tl">
                    <a:srgbClr val="000000">
                      <a:alpha val="43137"/>
                    </a:srgbClr>
                  </a:outerShdw>
                </a:effectLst>
              </a:rPr>
              <a:t> </a:t>
            </a:r>
            <a:br>
              <a:rPr lang="hu-HU" sz="2400" spc="-125" dirty="0">
                <a:solidFill>
                  <a:srgbClr val="FF0000"/>
                </a:solidFill>
                <a:effectLst>
                  <a:outerShdw blurRad="38100" dist="38100" dir="2700000" algn="tl">
                    <a:srgbClr val="000000">
                      <a:alpha val="43137"/>
                    </a:srgbClr>
                  </a:outerShdw>
                </a:effectLst>
              </a:rPr>
            </a:br>
            <a:r>
              <a:rPr sz="1600" dirty="0">
                <a:solidFill>
                  <a:srgbClr val="FF0000"/>
                </a:solidFill>
                <a:effectLst>
                  <a:outerShdw blurRad="38100" dist="38100" dir="2700000" algn="tl">
                    <a:srgbClr val="000000">
                      <a:alpha val="43137"/>
                    </a:srgbClr>
                  </a:outerShdw>
                </a:effectLst>
              </a:rPr>
              <a:t>(All</a:t>
            </a:r>
            <a:r>
              <a:rPr sz="1600" spc="-25" dirty="0">
                <a:solidFill>
                  <a:srgbClr val="FF0000"/>
                </a:solidFill>
                <a:effectLst>
                  <a:outerShdw blurRad="38100" dist="38100" dir="2700000" algn="tl">
                    <a:srgbClr val="000000">
                      <a:alpha val="43137"/>
                    </a:srgbClr>
                  </a:outerShdw>
                </a:effectLst>
              </a:rPr>
              <a:t> </a:t>
            </a:r>
            <a:r>
              <a:rPr sz="1600" spc="-11" dirty="0">
                <a:solidFill>
                  <a:srgbClr val="FF0000"/>
                </a:solidFill>
                <a:effectLst>
                  <a:outerShdw blurRad="38100" dist="38100" dir="2700000" algn="tl">
                    <a:srgbClr val="000000">
                      <a:alpha val="43137"/>
                    </a:srgbClr>
                  </a:outerShdw>
                </a:effectLst>
              </a:rPr>
              <a:t>responders,</a:t>
            </a:r>
            <a:r>
              <a:rPr sz="1600" spc="11" dirty="0">
                <a:solidFill>
                  <a:srgbClr val="FF0000"/>
                </a:solidFill>
                <a:effectLst>
                  <a:outerShdw blurRad="38100" dist="38100" dir="2700000" algn="tl">
                    <a:srgbClr val="000000">
                      <a:alpha val="43137"/>
                    </a:srgbClr>
                  </a:outerShdw>
                </a:effectLst>
              </a:rPr>
              <a:t> </a:t>
            </a:r>
            <a:r>
              <a:rPr sz="1600" spc="-25" dirty="0">
                <a:solidFill>
                  <a:srgbClr val="FF0000"/>
                </a:solidFill>
                <a:effectLst>
                  <a:outerShdw blurRad="38100" dist="38100" dir="2700000" algn="tl">
                    <a:srgbClr val="000000">
                      <a:alpha val="43137"/>
                    </a:srgbClr>
                  </a:outerShdw>
                </a:effectLst>
              </a:rPr>
              <a:t>%)</a:t>
            </a:r>
            <a:endParaRPr sz="1600" dirty="0">
              <a:solidFill>
                <a:srgbClr val="FF0000"/>
              </a:solidFill>
              <a:effectLst>
                <a:outerShdw blurRad="38100" dist="38100" dir="2700000" algn="tl">
                  <a:srgbClr val="000000">
                    <a:alpha val="43137"/>
                  </a:srgbClr>
                </a:outerShdw>
              </a:effectLst>
            </a:endParaRPr>
          </a:p>
        </p:txBody>
      </p:sp>
      <p:grpSp>
        <p:nvGrpSpPr>
          <p:cNvPr id="3" name="object 3"/>
          <p:cNvGrpSpPr/>
          <p:nvPr/>
        </p:nvGrpSpPr>
        <p:grpSpPr>
          <a:xfrm>
            <a:off x="2353227" y="1600975"/>
            <a:ext cx="5644715" cy="3449054"/>
            <a:chOff x="2353055" y="746759"/>
            <a:chExt cx="5645150" cy="3449320"/>
          </a:xfrm>
        </p:grpSpPr>
        <p:sp>
          <p:nvSpPr>
            <p:cNvPr id="4" name="object 4"/>
            <p:cNvSpPr/>
            <p:nvPr/>
          </p:nvSpPr>
          <p:spPr>
            <a:xfrm>
              <a:off x="2357627" y="751331"/>
              <a:ext cx="1408430" cy="3398520"/>
            </a:xfrm>
            <a:custGeom>
              <a:avLst/>
              <a:gdLst/>
              <a:ahLst/>
              <a:cxnLst/>
              <a:rect l="l" t="t" r="r" b="b"/>
              <a:pathLst>
                <a:path w="1408429" h="3398520">
                  <a:moveTo>
                    <a:pt x="0" y="0"/>
                  </a:moveTo>
                  <a:lnTo>
                    <a:pt x="0" y="3398519"/>
                  </a:lnTo>
                </a:path>
                <a:path w="1408429" h="3398520">
                  <a:moveTo>
                    <a:pt x="1408176" y="0"/>
                  </a:moveTo>
                  <a:lnTo>
                    <a:pt x="1408176" y="33985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5" name="object 5"/>
            <p:cNvSpPr/>
            <p:nvPr/>
          </p:nvSpPr>
          <p:spPr>
            <a:xfrm>
              <a:off x="6585203" y="4126991"/>
              <a:ext cx="0" cy="22860"/>
            </a:xfrm>
            <a:custGeom>
              <a:avLst/>
              <a:gdLst/>
              <a:ahLst/>
              <a:cxnLst/>
              <a:rect l="l" t="t" r="r" b="b"/>
              <a:pathLst>
                <a:path h="22860">
                  <a:moveTo>
                    <a:pt x="0" y="0"/>
                  </a:moveTo>
                  <a:lnTo>
                    <a:pt x="0" y="2285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6" name="object 6"/>
            <p:cNvSpPr/>
            <p:nvPr/>
          </p:nvSpPr>
          <p:spPr>
            <a:xfrm>
              <a:off x="7993379" y="751331"/>
              <a:ext cx="0" cy="3398520"/>
            </a:xfrm>
            <a:custGeom>
              <a:avLst/>
              <a:gdLst/>
              <a:ahLst/>
              <a:cxnLst/>
              <a:rect l="l" t="t" r="r" b="b"/>
              <a:pathLst>
                <a:path h="3398520">
                  <a:moveTo>
                    <a:pt x="0" y="0"/>
                  </a:moveTo>
                  <a:lnTo>
                    <a:pt x="0" y="33985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7" name="object 7"/>
            <p:cNvSpPr/>
            <p:nvPr/>
          </p:nvSpPr>
          <p:spPr>
            <a:xfrm>
              <a:off x="4724400" y="4002024"/>
              <a:ext cx="451484" cy="125095"/>
            </a:xfrm>
            <a:custGeom>
              <a:avLst/>
              <a:gdLst/>
              <a:ahLst/>
              <a:cxnLst/>
              <a:rect l="l" t="t" r="r" b="b"/>
              <a:pathLst>
                <a:path w="451485" h="125095">
                  <a:moveTo>
                    <a:pt x="451103" y="0"/>
                  </a:moveTo>
                  <a:lnTo>
                    <a:pt x="0" y="0"/>
                  </a:lnTo>
                  <a:lnTo>
                    <a:pt x="0" y="124968"/>
                  </a:lnTo>
                  <a:lnTo>
                    <a:pt x="451103" y="124968"/>
                  </a:lnTo>
                  <a:lnTo>
                    <a:pt x="451103"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8" name="object 8"/>
            <p:cNvSpPr/>
            <p:nvPr/>
          </p:nvSpPr>
          <p:spPr>
            <a:xfrm>
              <a:off x="2357627" y="4149851"/>
              <a:ext cx="5636260" cy="45720"/>
            </a:xfrm>
            <a:custGeom>
              <a:avLst/>
              <a:gdLst/>
              <a:ahLst/>
              <a:cxnLst/>
              <a:rect l="l" t="t" r="r" b="b"/>
              <a:pathLst>
                <a:path w="5636259" h="45720">
                  <a:moveTo>
                    <a:pt x="0" y="0"/>
                  </a:moveTo>
                  <a:lnTo>
                    <a:pt x="5635752" y="0"/>
                  </a:lnTo>
                </a:path>
                <a:path w="5636259" h="45720">
                  <a:moveTo>
                    <a:pt x="0" y="0"/>
                  </a:moveTo>
                  <a:lnTo>
                    <a:pt x="0" y="45720"/>
                  </a:lnTo>
                </a:path>
                <a:path w="5636259" h="45720">
                  <a:moveTo>
                    <a:pt x="1408176" y="0"/>
                  </a:moveTo>
                  <a:lnTo>
                    <a:pt x="1408176" y="45720"/>
                  </a:lnTo>
                </a:path>
                <a:path w="5636259" h="45720">
                  <a:moveTo>
                    <a:pt x="2819400" y="0"/>
                  </a:moveTo>
                  <a:lnTo>
                    <a:pt x="2819400" y="45720"/>
                  </a:lnTo>
                </a:path>
                <a:path w="5636259" h="45720">
                  <a:moveTo>
                    <a:pt x="4227576" y="0"/>
                  </a:moveTo>
                  <a:lnTo>
                    <a:pt x="4227576" y="45720"/>
                  </a:lnTo>
                </a:path>
                <a:path w="5636259" h="45720">
                  <a:moveTo>
                    <a:pt x="5635752" y="0"/>
                  </a:moveTo>
                  <a:lnTo>
                    <a:pt x="5635752" y="45720"/>
                  </a:lnTo>
                </a:path>
              </a:pathLst>
            </a:custGeom>
            <a:ln w="9144">
              <a:solidFill>
                <a:srgbClr val="888888"/>
              </a:solidFill>
            </a:ln>
          </p:spPr>
          <p:txBody>
            <a:bodyPr wrap="square" lIns="0" tIns="0" rIns="0" bIns="0" rtlCol="0"/>
            <a:lstStyle/>
            <a:p>
              <a:pPr defTabSz="1217706"/>
              <a:endParaRPr sz="2397" kern="0" dirty="0">
                <a:solidFill>
                  <a:sysClr val="windowText" lastClr="000000"/>
                </a:solidFill>
              </a:endParaRPr>
            </a:p>
          </p:txBody>
        </p:sp>
        <p:sp>
          <p:nvSpPr>
            <p:cNvPr id="9" name="object 9"/>
            <p:cNvSpPr/>
            <p:nvPr/>
          </p:nvSpPr>
          <p:spPr>
            <a:xfrm>
              <a:off x="6585203" y="3785615"/>
              <a:ext cx="0" cy="216535"/>
            </a:xfrm>
            <a:custGeom>
              <a:avLst/>
              <a:gdLst/>
              <a:ahLst/>
              <a:cxnLst/>
              <a:rect l="l" t="t" r="r" b="b"/>
              <a:pathLst>
                <a:path h="216535">
                  <a:moveTo>
                    <a:pt x="0" y="170688"/>
                  </a:moveTo>
                  <a:lnTo>
                    <a:pt x="0" y="216408"/>
                  </a:lnTo>
                </a:path>
                <a:path h="216535">
                  <a:moveTo>
                    <a:pt x="0" y="0"/>
                  </a:moveTo>
                  <a:lnTo>
                    <a:pt x="0" y="4572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0" name="object 10"/>
            <p:cNvSpPr/>
            <p:nvPr/>
          </p:nvSpPr>
          <p:spPr>
            <a:xfrm>
              <a:off x="4696967" y="3831336"/>
              <a:ext cx="478790" cy="125095"/>
            </a:xfrm>
            <a:custGeom>
              <a:avLst/>
              <a:gdLst/>
              <a:ahLst/>
              <a:cxnLst/>
              <a:rect l="l" t="t" r="r" b="b"/>
              <a:pathLst>
                <a:path w="478789" h="125095">
                  <a:moveTo>
                    <a:pt x="478536" y="0"/>
                  </a:moveTo>
                  <a:lnTo>
                    <a:pt x="0" y="0"/>
                  </a:lnTo>
                  <a:lnTo>
                    <a:pt x="0" y="124968"/>
                  </a:lnTo>
                  <a:lnTo>
                    <a:pt x="478536" y="124968"/>
                  </a:lnTo>
                  <a:lnTo>
                    <a:pt x="478536"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11" name="object 11"/>
            <p:cNvSpPr/>
            <p:nvPr/>
          </p:nvSpPr>
          <p:spPr>
            <a:xfrm>
              <a:off x="5175504" y="3831336"/>
              <a:ext cx="2112645" cy="125095"/>
            </a:xfrm>
            <a:custGeom>
              <a:avLst/>
              <a:gdLst/>
              <a:ahLst/>
              <a:cxnLst/>
              <a:rect l="l" t="t" r="r" b="b"/>
              <a:pathLst>
                <a:path w="2112645" h="125095">
                  <a:moveTo>
                    <a:pt x="2112264" y="0"/>
                  </a:moveTo>
                  <a:lnTo>
                    <a:pt x="0" y="0"/>
                  </a:lnTo>
                  <a:lnTo>
                    <a:pt x="0" y="124968"/>
                  </a:lnTo>
                  <a:lnTo>
                    <a:pt x="2112264" y="124968"/>
                  </a:lnTo>
                  <a:lnTo>
                    <a:pt x="2112264"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12" name="object 12"/>
            <p:cNvSpPr/>
            <p:nvPr/>
          </p:nvSpPr>
          <p:spPr>
            <a:xfrm>
              <a:off x="6585203" y="3276599"/>
              <a:ext cx="0" cy="384175"/>
            </a:xfrm>
            <a:custGeom>
              <a:avLst/>
              <a:gdLst/>
              <a:ahLst/>
              <a:cxnLst/>
              <a:rect l="l" t="t" r="r" b="b"/>
              <a:pathLst>
                <a:path h="384175">
                  <a:moveTo>
                    <a:pt x="0" y="170687"/>
                  </a:moveTo>
                  <a:lnTo>
                    <a:pt x="0" y="384048"/>
                  </a:lnTo>
                </a:path>
                <a:path h="384175">
                  <a:moveTo>
                    <a:pt x="0" y="0"/>
                  </a:moveTo>
                  <a:lnTo>
                    <a:pt x="0" y="457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3" name="object 13"/>
            <p:cNvSpPr/>
            <p:nvPr/>
          </p:nvSpPr>
          <p:spPr>
            <a:xfrm>
              <a:off x="4782311" y="3322319"/>
              <a:ext cx="393700" cy="125095"/>
            </a:xfrm>
            <a:custGeom>
              <a:avLst/>
              <a:gdLst/>
              <a:ahLst/>
              <a:cxnLst/>
              <a:rect l="l" t="t" r="r" b="b"/>
              <a:pathLst>
                <a:path w="393700" h="125095">
                  <a:moveTo>
                    <a:pt x="393191" y="0"/>
                  </a:moveTo>
                  <a:lnTo>
                    <a:pt x="0" y="0"/>
                  </a:lnTo>
                  <a:lnTo>
                    <a:pt x="0" y="124967"/>
                  </a:lnTo>
                  <a:lnTo>
                    <a:pt x="393191" y="124967"/>
                  </a:lnTo>
                  <a:lnTo>
                    <a:pt x="393191"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14" name="object 14"/>
            <p:cNvSpPr/>
            <p:nvPr/>
          </p:nvSpPr>
          <p:spPr>
            <a:xfrm>
              <a:off x="5175504" y="3322319"/>
              <a:ext cx="2283460" cy="125095"/>
            </a:xfrm>
            <a:custGeom>
              <a:avLst/>
              <a:gdLst/>
              <a:ahLst/>
              <a:cxnLst/>
              <a:rect l="l" t="t" r="r" b="b"/>
              <a:pathLst>
                <a:path w="2283459" h="125095">
                  <a:moveTo>
                    <a:pt x="2282952" y="0"/>
                  </a:moveTo>
                  <a:lnTo>
                    <a:pt x="0" y="0"/>
                  </a:lnTo>
                  <a:lnTo>
                    <a:pt x="0" y="124967"/>
                  </a:lnTo>
                  <a:lnTo>
                    <a:pt x="2282952" y="124967"/>
                  </a:lnTo>
                  <a:lnTo>
                    <a:pt x="2282952"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15" name="object 15"/>
            <p:cNvSpPr/>
            <p:nvPr/>
          </p:nvSpPr>
          <p:spPr>
            <a:xfrm>
              <a:off x="6585203" y="2087879"/>
              <a:ext cx="0" cy="216535"/>
            </a:xfrm>
            <a:custGeom>
              <a:avLst/>
              <a:gdLst/>
              <a:ahLst/>
              <a:cxnLst/>
              <a:rect l="l" t="t" r="r" b="b"/>
              <a:pathLst>
                <a:path h="216535">
                  <a:moveTo>
                    <a:pt x="0" y="170687"/>
                  </a:moveTo>
                  <a:lnTo>
                    <a:pt x="0" y="216407"/>
                  </a:lnTo>
                </a:path>
                <a:path h="216535">
                  <a:moveTo>
                    <a:pt x="0" y="0"/>
                  </a:moveTo>
                  <a:lnTo>
                    <a:pt x="0" y="457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6" name="object 16"/>
            <p:cNvSpPr/>
            <p:nvPr/>
          </p:nvSpPr>
          <p:spPr>
            <a:xfrm>
              <a:off x="4696967" y="2133599"/>
              <a:ext cx="478790" cy="125095"/>
            </a:xfrm>
            <a:custGeom>
              <a:avLst/>
              <a:gdLst/>
              <a:ahLst/>
              <a:cxnLst/>
              <a:rect l="l" t="t" r="r" b="b"/>
              <a:pathLst>
                <a:path w="478789" h="125094">
                  <a:moveTo>
                    <a:pt x="478536" y="0"/>
                  </a:moveTo>
                  <a:lnTo>
                    <a:pt x="0" y="0"/>
                  </a:lnTo>
                  <a:lnTo>
                    <a:pt x="0" y="124968"/>
                  </a:lnTo>
                  <a:lnTo>
                    <a:pt x="478536" y="124968"/>
                  </a:lnTo>
                  <a:lnTo>
                    <a:pt x="478536"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17" name="object 17"/>
            <p:cNvSpPr/>
            <p:nvPr/>
          </p:nvSpPr>
          <p:spPr>
            <a:xfrm>
              <a:off x="5175504" y="2133599"/>
              <a:ext cx="2283460" cy="125095"/>
            </a:xfrm>
            <a:custGeom>
              <a:avLst/>
              <a:gdLst/>
              <a:ahLst/>
              <a:cxnLst/>
              <a:rect l="l" t="t" r="r" b="b"/>
              <a:pathLst>
                <a:path w="2283459" h="125094">
                  <a:moveTo>
                    <a:pt x="2282952" y="0"/>
                  </a:moveTo>
                  <a:lnTo>
                    <a:pt x="0" y="0"/>
                  </a:lnTo>
                  <a:lnTo>
                    <a:pt x="0" y="124968"/>
                  </a:lnTo>
                  <a:lnTo>
                    <a:pt x="2282952" y="124968"/>
                  </a:lnTo>
                  <a:lnTo>
                    <a:pt x="2282952"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18" name="object 18"/>
            <p:cNvSpPr/>
            <p:nvPr/>
          </p:nvSpPr>
          <p:spPr>
            <a:xfrm>
              <a:off x="6585203" y="1749551"/>
              <a:ext cx="0" cy="213360"/>
            </a:xfrm>
            <a:custGeom>
              <a:avLst/>
              <a:gdLst/>
              <a:ahLst/>
              <a:cxnLst/>
              <a:rect l="l" t="t" r="r" b="b"/>
              <a:pathLst>
                <a:path h="213360">
                  <a:moveTo>
                    <a:pt x="0" y="0"/>
                  </a:moveTo>
                  <a:lnTo>
                    <a:pt x="0" y="21336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9" name="object 19"/>
            <p:cNvSpPr/>
            <p:nvPr/>
          </p:nvSpPr>
          <p:spPr>
            <a:xfrm>
              <a:off x="4782311" y="1962911"/>
              <a:ext cx="393700" cy="125095"/>
            </a:xfrm>
            <a:custGeom>
              <a:avLst/>
              <a:gdLst/>
              <a:ahLst/>
              <a:cxnLst/>
              <a:rect l="l" t="t" r="r" b="b"/>
              <a:pathLst>
                <a:path w="393700" h="125094">
                  <a:moveTo>
                    <a:pt x="393191" y="0"/>
                  </a:moveTo>
                  <a:lnTo>
                    <a:pt x="0" y="0"/>
                  </a:lnTo>
                  <a:lnTo>
                    <a:pt x="0" y="124968"/>
                  </a:lnTo>
                  <a:lnTo>
                    <a:pt x="393191" y="124968"/>
                  </a:lnTo>
                  <a:lnTo>
                    <a:pt x="393191"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20" name="object 20"/>
            <p:cNvSpPr/>
            <p:nvPr/>
          </p:nvSpPr>
          <p:spPr>
            <a:xfrm>
              <a:off x="5175504" y="1962911"/>
              <a:ext cx="2143125" cy="125095"/>
            </a:xfrm>
            <a:custGeom>
              <a:avLst/>
              <a:gdLst/>
              <a:ahLst/>
              <a:cxnLst/>
              <a:rect l="l" t="t" r="r" b="b"/>
              <a:pathLst>
                <a:path w="2143125" h="125094">
                  <a:moveTo>
                    <a:pt x="2142744" y="0"/>
                  </a:moveTo>
                  <a:lnTo>
                    <a:pt x="0" y="0"/>
                  </a:lnTo>
                  <a:lnTo>
                    <a:pt x="0" y="124968"/>
                  </a:lnTo>
                  <a:lnTo>
                    <a:pt x="2142744" y="124968"/>
                  </a:lnTo>
                  <a:lnTo>
                    <a:pt x="2142744"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21" name="object 21"/>
            <p:cNvSpPr/>
            <p:nvPr/>
          </p:nvSpPr>
          <p:spPr>
            <a:xfrm>
              <a:off x="4273296" y="1115567"/>
              <a:ext cx="902335" cy="2670175"/>
            </a:xfrm>
            <a:custGeom>
              <a:avLst/>
              <a:gdLst/>
              <a:ahLst/>
              <a:cxnLst/>
              <a:rect l="l" t="t" r="r" b="b"/>
              <a:pathLst>
                <a:path w="902335" h="2670175">
                  <a:moveTo>
                    <a:pt x="902208" y="2545080"/>
                  </a:moveTo>
                  <a:lnTo>
                    <a:pt x="365760" y="2545080"/>
                  </a:lnTo>
                  <a:lnTo>
                    <a:pt x="365760" y="2670048"/>
                  </a:lnTo>
                  <a:lnTo>
                    <a:pt x="902208" y="2670048"/>
                  </a:lnTo>
                  <a:lnTo>
                    <a:pt x="902208" y="2545080"/>
                  </a:lnTo>
                  <a:close/>
                </a:path>
                <a:path w="902335" h="2670175">
                  <a:moveTo>
                    <a:pt x="902208" y="2036064"/>
                  </a:moveTo>
                  <a:lnTo>
                    <a:pt x="423672" y="2036064"/>
                  </a:lnTo>
                  <a:lnTo>
                    <a:pt x="423672" y="2161032"/>
                  </a:lnTo>
                  <a:lnTo>
                    <a:pt x="902208" y="2161032"/>
                  </a:lnTo>
                  <a:lnTo>
                    <a:pt x="902208" y="2036064"/>
                  </a:lnTo>
                  <a:close/>
                </a:path>
                <a:path w="902335" h="2670175">
                  <a:moveTo>
                    <a:pt x="902208" y="1868424"/>
                  </a:moveTo>
                  <a:lnTo>
                    <a:pt x="423672" y="1868424"/>
                  </a:lnTo>
                  <a:lnTo>
                    <a:pt x="423672" y="1990344"/>
                  </a:lnTo>
                  <a:lnTo>
                    <a:pt x="902208" y="1990344"/>
                  </a:lnTo>
                  <a:lnTo>
                    <a:pt x="902208" y="1868424"/>
                  </a:lnTo>
                  <a:close/>
                </a:path>
                <a:path w="902335" h="2670175">
                  <a:moveTo>
                    <a:pt x="902208" y="1697736"/>
                  </a:moveTo>
                  <a:lnTo>
                    <a:pt x="225552" y="1697736"/>
                  </a:lnTo>
                  <a:lnTo>
                    <a:pt x="225552" y="1822704"/>
                  </a:lnTo>
                  <a:lnTo>
                    <a:pt x="902208" y="1822704"/>
                  </a:lnTo>
                  <a:lnTo>
                    <a:pt x="902208" y="1697736"/>
                  </a:lnTo>
                  <a:close/>
                </a:path>
                <a:path w="902335" h="2670175">
                  <a:moveTo>
                    <a:pt x="902208" y="1359408"/>
                  </a:moveTo>
                  <a:lnTo>
                    <a:pt x="310896" y="1359408"/>
                  </a:lnTo>
                  <a:lnTo>
                    <a:pt x="310896" y="1481328"/>
                  </a:lnTo>
                  <a:lnTo>
                    <a:pt x="902208" y="1481328"/>
                  </a:lnTo>
                  <a:lnTo>
                    <a:pt x="902208" y="1359408"/>
                  </a:lnTo>
                  <a:close/>
                </a:path>
                <a:path w="902335" h="2670175">
                  <a:moveTo>
                    <a:pt x="902208" y="1188720"/>
                  </a:moveTo>
                  <a:lnTo>
                    <a:pt x="338328" y="1188720"/>
                  </a:lnTo>
                  <a:lnTo>
                    <a:pt x="338328" y="1310640"/>
                  </a:lnTo>
                  <a:lnTo>
                    <a:pt x="902208" y="1310640"/>
                  </a:lnTo>
                  <a:lnTo>
                    <a:pt x="902208" y="1188720"/>
                  </a:lnTo>
                  <a:close/>
                </a:path>
                <a:path w="902335" h="2670175">
                  <a:moveTo>
                    <a:pt x="902208" y="509016"/>
                  </a:moveTo>
                  <a:lnTo>
                    <a:pt x="478536" y="509016"/>
                  </a:lnTo>
                  <a:lnTo>
                    <a:pt x="478536" y="633984"/>
                  </a:lnTo>
                  <a:lnTo>
                    <a:pt x="902208" y="633984"/>
                  </a:lnTo>
                  <a:lnTo>
                    <a:pt x="902208" y="509016"/>
                  </a:lnTo>
                  <a:close/>
                </a:path>
                <a:path w="902335" h="2670175">
                  <a:moveTo>
                    <a:pt x="902208" y="338328"/>
                  </a:moveTo>
                  <a:lnTo>
                    <a:pt x="478536" y="338328"/>
                  </a:lnTo>
                  <a:lnTo>
                    <a:pt x="478536" y="463296"/>
                  </a:lnTo>
                  <a:lnTo>
                    <a:pt x="902208" y="463296"/>
                  </a:lnTo>
                  <a:lnTo>
                    <a:pt x="902208" y="338328"/>
                  </a:lnTo>
                  <a:close/>
                </a:path>
                <a:path w="902335" h="2670175">
                  <a:moveTo>
                    <a:pt x="902208" y="170688"/>
                  </a:moveTo>
                  <a:lnTo>
                    <a:pt x="451104" y="170688"/>
                  </a:lnTo>
                  <a:lnTo>
                    <a:pt x="451104" y="292608"/>
                  </a:lnTo>
                  <a:lnTo>
                    <a:pt x="902208" y="292608"/>
                  </a:lnTo>
                  <a:lnTo>
                    <a:pt x="902208" y="170688"/>
                  </a:lnTo>
                  <a:close/>
                </a:path>
                <a:path w="902335" h="2670175">
                  <a:moveTo>
                    <a:pt x="902208" y="0"/>
                  </a:moveTo>
                  <a:lnTo>
                    <a:pt x="0" y="0"/>
                  </a:lnTo>
                  <a:lnTo>
                    <a:pt x="0" y="124968"/>
                  </a:lnTo>
                  <a:lnTo>
                    <a:pt x="902208" y="124968"/>
                  </a:lnTo>
                  <a:lnTo>
                    <a:pt x="902208"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22" name="object 22"/>
            <p:cNvSpPr/>
            <p:nvPr/>
          </p:nvSpPr>
          <p:spPr>
            <a:xfrm>
              <a:off x="5131307" y="751331"/>
              <a:ext cx="45720" cy="3398520"/>
            </a:xfrm>
            <a:custGeom>
              <a:avLst/>
              <a:gdLst/>
              <a:ahLst/>
              <a:cxnLst/>
              <a:rect l="l" t="t" r="r" b="b"/>
              <a:pathLst>
                <a:path w="45720" h="3398520">
                  <a:moveTo>
                    <a:pt x="45719" y="3398519"/>
                  </a:moveTo>
                  <a:lnTo>
                    <a:pt x="45719" y="0"/>
                  </a:lnTo>
                </a:path>
                <a:path w="45720" h="3398520">
                  <a:moveTo>
                    <a:pt x="0" y="3398519"/>
                  </a:moveTo>
                  <a:lnTo>
                    <a:pt x="45719" y="3398519"/>
                  </a:lnTo>
                </a:path>
                <a:path w="45720" h="3398520">
                  <a:moveTo>
                    <a:pt x="0" y="3227831"/>
                  </a:moveTo>
                  <a:lnTo>
                    <a:pt x="45719" y="3227831"/>
                  </a:lnTo>
                </a:path>
                <a:path w="45720" h="3398520">
                  <a:moveTo>
                    <a:pt x="0" y="3057143"/>
                  </a:moveTo>
                  <a:lnTo>
                    <a:pt x="45719" y="3057143"/>
                  </a:lnTo>
                </a:path>
                <a:path w="45720" h="3398520">
                  <a:moveTo>
                    <a:pt x="0" y="2886455"/>
                  </a:moveTo>
                  <a:lnTo>
                    <a:pt x="45719" y="2886455"/>
                  </a:lnTo>
                </a:path>
                <a:path w="45720" h="3398520">
                  <a:moveTo>
                    <a:pt x="0" y="2718816"/>
                  </a:moveTo>
                  <a:lnTo>
                    <a:pt x="45719" y="2718816"/>
                  </a:lnTo>
                </a:path>
                <a:path w="45720" h="3398520">
                  <a:moveTo>
                    <a:pt x="0" y="2548128"/>
                  </a:moveTo>
                  <a:lnTo>
                    <a:pt x="45719" y="2548128"/>
                  </a:lnTo>
                </a:path>
                <a:path w="45720" h="3398520">
                  <a:moveTo>
                    <a:pt x="0" y="2377440"/>
                  </a:moveTo>
                  <a:lnTo>
                    <a:pt x="45719" y="2377440"/>
                  </a:lnTo>
                </a:path>
                <a:path w="45720" h="3398520">
                  <a:moveTo>
                    <a:pt x="0" y="2209799"/>
                  </a:moveTo>
                  <a:lnTo>
                    <a:pt x="45719" y="2209799"/>
                  </a:lnTo>
                </a:path>
                <a:path w="45720" h="3398520">
                  <a:moveTo>
                    <a:pt x="0" y="2039111"/>
                  </a:moveTo>
                  <a:lnTo>
                    <a:pt x="45719" y="2039111"/>
                  </a:lnTo>
                </a:path>
                <a:path w="45720" h="3398520">
                  <a:moveTo>
                    <a:pt x="0" y="1868423"/>
                  </a:moveTo>
                  <a:lnTo>
                    <a:pt x="45719" y="1868423"/>
                  </a:lnTo>
                </a:path>
                <a:path w="45720" h="3398520">
                  <a:moveTo>
                    <a:pt x="0" y="1700783"/>
                  </a:moveTo>
                  <a:lnTo>
                    <a:pt x="45719" y="1700783"/>
                  </a:lnTo>
                </a:path>
                <a:path w="45720" h="3398520">
                  <a:moveTo>
                    <a:pt x="0" y="1530095"/>
                  </a:moveTo>
                  <a:lnTo>
                    <a:pt x="45719" y="1530095"/>
                  </a:lnTo>
                </a:path>
                <a:path w="45720" h="3398520">
                  <a:moveTo>
                    <a:pt x="0" y="1359408"/>
                  </a:moveTo>
                  <a:lnTo>
                    <a:pt x="45719" y="1359408"/>
                  </a:lnTo>
                </a:path>
                <a:path w="45720" h="3398520">
                  <a:moveTo>
                    <a:pt x="0" y="1188719"/>
                  </a:moveTo>
                  <a:lnTo>
                    <a:pt x="45719" y="1188719"/>
                  </a:lnTo>
                </a:path>
                <a:path w="45720" h="3398520">
                  <a:moveTo>
                    <a:pt x="0" y="1021079"/>
                  </a:moveTo>
                  <a:lnTo>
                    <a:pt x="45719" y="1021079"/>
                  </a:lnTo>
                </a:path>
                <a:path w="45720" h="3398520">
                  <a:moveTo>
                    <a:pt x="0" y="850391"/>
                  </a:moveTo>
                  <a:lnTo>
                    <a:pt x="45719" y="850391"/>
                  </a:lnTo>
                </a:path>
                <a:path w="45720" h="3398520">
                  <a:moveTo>
                    <a:pt x="0" y="679703"/>
                  </a:moveTo>
                  <a:lnTo>
                    <a:pt x="45719" y="679703"/>
                  </a:lnTo>
                </a:path>
                <a:path w="45720" h="3398520">
                  <a:moveTo>
                    <a:pt x="0" y="512063"/>
                  </a:moveTo>
                  <a:lnTo>
                    <a:pt x="45719" y="512063"/>
                  </a:lnTo>
                </a:path>
                <a:path w="45720" h="3398520">
                  <a:moveTo>
                    <a:pt x="0" y="341375"/>
                  </a:moveTo>
                  <a:lnTo>
                    <a:pt x="45719" y="341375"/>
                  </a:lnTo>
                </a:path>
                <a:path w="45720" h="3398520">
                  <a:moveTo>
                    <a:pt x="0" y="170687"/>
                  </a:moveTo>
                  <a:lnTo>
                    <a:pt x="45719" y="170687"/>
                  </a:lnTo>
                </a:path>
                <a:path w="45720" h="3398520">
                  <a:moveTo>
                    <a:pt x="0" y="0"/>
                  </a:moveTo>
                  <a:lnTo>
                    <a:pt x="45719" y="0"/>
                  </a:lnTo>
                </a:path>
              </a:pathLst>
            </a:custGeom>
            <a:ln w="9144">
              <a:solidFill>
                <a:srgbClr val="888888"/>
              </a:solidFill>
            </a:ln>
          </p:spPr>
          <p:txBody>
            <a:bodyPr wrap="square" lIns="0" tIns="0" rIns="0" bIns="0" rtlCol="0"/>
            <a:lstStyle/>
            <a:p>
              <a:pPr defTabSz="1217706"/>
              <a:endParaRPr sz="2397" kern="0" dirty="0">
                <a:solidFill>
                  <a:sysClr val="windowText" lastClr="000000"/>
                </a:solidFill>
              </a:endParaRPr>
            </a:p>
          </p:txBody>
        </p:sp>
      </p:grpSp>
      <p:sp>
        <p:nvSpPr>
          <p:cNvPr id="23" name="object 23"/>
          <p:cNvSpPr/>
          <p:nvPr/>
        </p:nvSpPr>
        <p:spPr>
          <a:xfrm>
            <a:off x="6585049" y="3959944"/>
            <a:ext cx="0" cy="45717"/>
          </a:xfrm>
          <a:custGeom>
            <a:avLst/>
            <a:gdLst/>
            <a:ahLst/>
            <a:cxnLst/>
            <a:rect l="l" t="t" r="r" b="b"/>
            <a:pathLst>
              <a:path h="45719">
                <a:moveTo>
                  <a:pt x="0" y="0"/>
                </a:moveTo>
                <a:lnTo>
                  <a:pt x="0" y="457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4" name="object 24"/>
          <p:cNvSpPr/>
          <p:nvPr/>
        </p:nvSpPr>
        <p:spPr>
          <a:xfrm>
            <a:off x="6585049" y="3792318"/>
            <a:ext cx="0" cy="45717"/>
          </a:xfrm>
          <a:custGeom>
            <a:avLst/>
            <a:gdLst/>
            <a:ahLst/>
            <a:cxnLst/>
            <a:rect l="l" t="t" r="r" b="b"/>
            <a:pathLst>
              <a:path h="45719">
                <a:moveTo>
                  <a:pt x="0" y="0"/>
                </a:moveTo>
                <a:lnTo>
                  <a:pt x="0" y="4571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5" name="object 25"/>
          <p:cNvSpPr/>
          <p:nvPr/>
        </p:nvSpPr>
        <p:spPr>
          <a:xfrm>
            <a:off x="6585049" y="3450970"/>
            <a:ext cx="0" cy="216518"/>
          </a:xfrm>
          <a:custGeom>
            <a:avLst/>
            <a:gdLst/>
            <a:ahLst/>
            <a:cxnLst/>
            <a:rect l="l" t="t" r="r" b="b"/>
            <a:pathLst>
              <a:path h="216535">
                <a:moveTo>
                  <a:pt x="0" y="0"/>
                </a:moveTo>
                <a:lnTo>
                  <a:pt x="0" y="216407"/>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6" name="object 26"/>
          <p:cNvSpPr/>
          <p:nvPr/>
        </p:nvSpPr>
        <p:spPr>
          <a:xfrm>
            <a:off x="6585049" y="3280294"/>
            <a:ext cx="0" cy="48892"/>
          </a:xfrm>
          <a:custGeom>
            <a:avLst/>
            <a:gdLst/>
            <a:ahLst/>
            <a:cxnLst/>
            <a:rect l="l" t="t" r="r" b="b"/>
            <a:pathLst>
              <a:path h="48894">
                <a:moveTo>
                  <a:pt x="0" y="0"/>
                </a:moveTo>
                <a:lnTo>
                  <a:pt x="0" y="48768"/>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7" name="object 27"/>
          <p:cNvSpPr/>
          <p:nvPr/>
        </p:nvSpPr>
        <p:spPr>
          <a:xfrm>
            <a:off x="6585049" y="2433015"/>
            <a:ext cx="0" cy="45717"/>
          </a:xfrm>
          <a:custGeom>
            <a:avLst/>
            <a:gdLst/>
            <a:ahLst/>
            <a:cxnLst/>
            <a:rect l="l" t="t" r="r" b="b"/>
            <a:pathLst>
              <a:path h="45719">
                <a:moveTo>
                  <a:pt x="0" y="0"/>
                </a:moveTo>
                <a:lnTo>
                  <a:pt x="0" y="4572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8" name="object 28"/>
          <p:cNvSpPr/>
          <p:nvPr/>
        </p:nvSpPr>
        <p:spPr>
          <a:xfrm>
            <a:off x="6585049" y="2262340"/>
            <a:ext cx="0" cy="45717"/>
          </a:xfrm>
          <a:custGeom>
            <a:avLst/>
            <a:gdLst/>
            <a:ahLst/>
            <a:cxnLst/>
            <a:rect l="l" t="t" r="r" b="b"/>
            <a:pathLst>
              <a:path h="45719">
                <a:moveTo>
                  <a:pt x="0" y="0"/>
                </a:moveTo>
                <a:lnTo>
                  <a:pt x="0" y="4572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29" name="object 29"/>
          <p:cNvSpPr/>
          <p:nvPr/>
        </p:nvSpPr>
        <p:spPr>
          <a:xfrm>
            <a:off x="6585049" y="2094713"/>
            <a:ext cx="0" cy="45717"/>
          </a:xfrm>
          <a:custGeom>
            <a:avLst/>
            <a:gdLst/>
            <a:ahLst/>
            <a:cxnLst/>
            <a:rect l="l" t="t" r="r" b="b"/>
            <a:pathLst>
              <a:path h="45719">
                <a:moveTo>
                  <a:pt x="0" y="0"/>
                </a:moveTo>
                <a:lnTo>
                  <a:pt x="0" y="4572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30" name="object 30"/>
          <p:cNvSpPr/>
          <p:nvPr/>
        </p:nvSpPr>
        <p:spPr>
          <a:xfrm>
            <a:off x="6585049" y="1753364"/>
            <a:ext cx="0" cy="216518"/>
          </a:xfrm>
          <a:custGeom>
            <a:avLst/>
            <a:gdLst/>
            <a:ahLst/>
            <a:cxnLst/>
            <a:rect l="l" t="t" r="r" b="b"/>
            <a:pathLst>
              <a:path h="216534">
                <a:moveTo>
                  <a:pt x="0" y="0"/>
                </a:moveTo>
                <a:lnTo>
                  <a:pt x="0" y="216408"/>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31" name="object 31"/>
          <p:cNvSpPr/>
          <p:nvPr/>
        </p:nvSpPr>
        <p:spPr>
          <a:xfrm>
            <a:off x="6585049" y="1605547"/>
            <a:ext cx="0" cy="22858"/>
          </a:xfrm>
          <a:custGeom>
            <a:avLst/>
            <a:gdLst/>
            <a:ahLst/>
            <a:cxnLst/>
            <a:rect l="l" t="t" r="r" b="b"/>
            <a:pathLst>
              <a:path h="22859">
                <a:moveTo>
                  <a:pt x="0" y="0"/>
                </a:moveTo>
                <a:lnTo>
                  <a:pt x="0" y="22859"/>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32" name="object 32"/>
          <p:cNvSpPr txBox="1"/>
          <p:nvPr/>
        </p:nvSpPr>
        <p:spPr>
          <a:xfrm>
            <a:off x="4886935" y="4808241"/>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16</a:t>
            </a:r>
            <a:endParaRPr sz="1200" kern="0" dirty="0">
              <a:solidFill>
                <a:sysClr val="windowText" lastClr="000000"/>
              </a:solidFill>
              <a:latin typeface="Calibri"/>
              <a:cs typeface="Calibri"/>
            </a:endParaRPr>
          </a:p>
        </p:txBody>
      </p:sp>
      <p:sp>
        <p:nvSpPr>
          <p:cNvPr id="33" name="object 33"/>
          <p:cNvSpPr txBox="1"/>
          <p:nvPr/>
        </p:nvSpPr>
        <p:spPr>
          <a:xfrm>
            <a:off x="4886935" y="4638481"/>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17</a:t>
            </a:r>
            <a:endParaRPr sz="1200" kern="0" dirty="0">
              <a:solidFill>
                <a:sysClr val="windowText" lastClr="000000"/>
              </a:solidFill>
              <a:latin typeface="Calibri"/>
              <a:cs typeface="Calibri"/>
            </a:endParaRPr>
          </a:p>
        </p:txBody>
      </p:sp>
      <p:sp>
        <p:nvSpPr>
          <p:cNvPr id="34" name="object 34"/>
          <p:cNvSpPr txBox="1"/>
          <p:nvPr/>
        </p:nvSpPr>
        <p:spPr>
          <a:xfrm>
            <a:off x="4886935" y="4468111"/>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19</a:t>
            </a:r>
            <a:endParaRPr sz="1200" kern="0" dirty="0">
              <a:solidFill>
                <a:sysClr val="windowText" lastClr="000000"/>
              </a:solidFill>
              <a:latin typeface="Calibri"/>
              <a:cs typeface="Calibri"/>
            </a:endParaRPr>
          </a:p>
        </p:txBody>
      </p:sp>
      <p:sp>
        <p:nvSpPr>
          <p:cNvPr id="35" name="object 35"/>
          <p:cNvSpPr txBox="1"/>
          <p:nvPr/>
        </p:nvSpPr>
        <p:spPr>
          <a:xfrm>
            <a:off x="4886935" y="4128286"/>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14</a:t>
            </a:r>
            <a:endParaRPr sz="1200" kern="0" dirty="0">
              <a:solidFill>
                <a:sysClr val="windowText" lastClr="000000"/>
              </a:solidFill>
              <a:latin typeface="Calibri"/>
              <a:cs typeface="Calibri"/>
            </a:endParaRPr>
          </a:p>
        </p:txBody>
      </p:sp>
      <p:sp>
        <p:nvSpPr>
          <p:cNvPr id="36" name="object 36"/>
          <p:cNvSpPr txBox="1"/>
          <p:nvPr/>
        </p:nvSpPr>
        <p:spPr>
          <a:xfrm>
            <a:off x="4886935" y="3958804"/>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17</a:t>
            </a:r>
            <a:endParaRPr sz="1200" kern="0" dirty="0">
              <a:solidFill>
                <a:sysClr val="windowText" lastClr="000000"/>
              </a:solidFill>
              <a:latin typeface="Calibri"/>
              <a:cs typeface="Calibri"/>
            </a:endParaRPr>
          </a:p>
        </p:txBody>
      </p:sp>
      <p:sp>
        <p:nvSpPr>
          <p:cNvPr id="37" name="object 37"/>
          <p:cNvSpPr txBox="1"/>
          <p:nvPr/>
        </p:nvSpPr>
        <p:spPr>
          <a:xfrm>
            <a:off x="4886935" y="3789018"/>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17</a:t>
            </a:r>
            <a:endParaRPr sz="1200" kern="0" dirty="0">
              <a:solidFill>
                <a:sysClr val="windowText" lastClr="000000"/>
              </a:solidFill>
              <a:latin typeface="Calibri"/>
              <a:cs typeface="Calibri"/>
            </a:endParaRPr>
          </a:p>
        </p:txBody>
      </p:sp>
      <p:sp>
        <p:nvSpPr>
          <p:cNvPr id="38" name="object 38"/>
          <p:cNvSpPr txBox="1"/>
          <p:nvPr/>
        </p:nvSpPr>
        <p:spPr>
          <a:xfrm>
            <a:off x="4886935" y="3618977"/>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24</a:t>
            </a:r>
            <a:endParaRPr sz="1200" kern="0" dirty="0">
              <a:solidFill>
                <a:sysClr val="windowText" lastClr="000000"/>
              </a:solidFill>
              <a:latin typeface="Calibri"/>
              <a:cs typeface="Calibri"/>
            </a:endParaRPr>
          </a:p>
        </p:txBody>
      </p:sp>
      <p:sp>
        <p:nvSpPr>
          <p:cNvPr id="39" name="object 39"/>
          <p:cNvSpPr txBox="1"/>
          <p:nvPr/>
        </p:nvSpPr>
        <p:spPr>
          <a:xfrm>
            <a:off x="4886935" y="3278848"/>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21</a:t>
            </a:r>
            <a:endParaRPr sz="1200" kern="0" dirty="0">
              <a:solidFill>
                <a:sysClr val="windowText" lastClr="000000"/>
              </a:solidFill>
              <a:latin typeface="Calibri"/>
              <a:cs typeface="Calibri"/>
            </a:endParaRPr>
          </a:p>
        </p:txBody>
      </p:sp>
      <p:sp>
        <p:nvSpPr>
          <p:cNvPr id="40" name="object 40"/>
          <p:cNvSpPr txBox="1"/>
          <p:nvPr/>
        </p:nvSpPr>
        <p:spPr>
          <a:xfrm>
            <a:off x="4886935" y="3109367"/>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20</a:t>
            </a:r>
            <a:endParaRPr sz="1200" kern="0" dirty="0">
              <a:solidFill>
                <a:sysClr val="windowText" lastClr="000000"/>
              </a:solidFill>
              <a:latin typeface="Calibri"/>
              <a:cs typeface="Calibri"/>
            </a:endParaRPr>
          </a:p>
        </p:txBody>
      </p:sp>
      <p:sp>
        <p:nvSpPr>
          <p:cNvPr id="41" name="object 41"/>
          <p:cNvSpPr txBox="1"/>
          <p:nvPr/>
        </p:nvSpPr>
        <p:spPr>
          <a:xfrm>
            <a:off x="4886935" y="2939708"/>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17</a:t>
            </a:r>
            <a:endParaRPr sz="1200" kern="0" dirty="0">
              <a:solidFill>
                <a:sysClr val="windowText" lastClr="000000"/>
              </a:solidFill>
              <a:latin typeface="Calibri"/>
              <a:cs typeface="Calibri"/>
            </a:endParaRPr>
          </a:p>
        </p:txBody>
      </p:sp>
      <p:sp>
        <p:nvSpPr>
          <p:cNvPr id="42" name="object 42"/>
          <p:cNvSpPr txBox="1"/>
          <p:nvPr/>
        </p:nvSpPr>
        <p:spPr>
          <a:xfrm>
            <a:off x="4886935" y="2429410"/>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15</a:t>
            </a:r>
            <a:endParaRPr sz="1200" kern="0" dirty="0">
              <a:solidFill>
                <a:sysClr val="windowText" lastClr="000000"/>
              </a:solidFill>
              <a:latin typeface="Calibri"/>
              <a:cs typeface="Calibri"/>
            </a:endParaRPr>
          </a:p>
        </p:txBody>
      </p:sp>
      <p:sp>
        <p:nvSpPr>
          <p:cNvPr id="43" name="object 43"/>
          <p:cNvSpPr txBox="1"/>
          <p:nvPr/>
        </p:nvSpPr>
        <p:spPr>
          <a:xfrm>
            <a:off x="4886935" y="2260055"/>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15</a:t>
            </a:r>
            <a:endParaRPr sz="1200" kern="0" dirty="0">
              <a:solidFill>
                <a:sysClr val="windowText" lastClr="000000"/>
              </a:solidFill>
              <a:latin typeface="Calibri"/>
              <a:cs typeface="Calibri"/>
            </a:endParaRPr>
          </a:p>
        </p:txBody>
      </p:sp>
      <p:sp>
        <p:nvSpPr>
          <p:cNvPr id="44" name="object 44"/>
          <p:cNvSpPr txBox="1"/>
          <p:nvPr/>
        </p:nvSpPr>
        <p:spPr>
          <a:xfrm>
            <a:off x="4886935" y="2089584"/>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16</a:t>
            </a:r>
            <a:endParaRPr sz="1200" kern="0" dirty="0">
              <a:solidFill>
                <a:sysClr val="windowText" lastClr="000000"/>
              </a:solidFill>
              <a:latin typeface="Calibri"/>
              <a:cs typeface="Calibri"/>
            </a:endParaRPr>
          </a:p>
        </p:txBody>
      </p:sp>
      <p:sp>
        <p:nvSpPr>
          <p:cNvPr id="45" name="object 45"/>
          <p:cNvSpPr txBox="1"/>
          <p:nvPr/>
        </p:nvSpPr>
        <p:spPr>
          <a:xfrm>
            <a:off x="4886935" y="1920230"/>
            <a:ext cx="223503" cy="197489"/>
          </a:xfrm>
          <a:prstGeom prst="rect">
            <a:avLst/>
          </a:prstGeom>
        </p:spPr>
        <p:txBody>
          <a:bodyPr vert="horz" wrap="square" lIns="0" tIns="12699" rIns="0" bIns="0" rtlCol="0">
            <a:spAutoFit/>
          </a:bodyPr>
          <a:lstStyle/>
          <a:p>
            <a:pPr marL="12699" defTabSz="1217706">
              <a:spcBef>
                <a:spcPts val="100"/>
              </a:spcBef>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32</a:t>
            </a:r>
            <a:endParaRPr sz="1200" kern="0" dirty="0">
              <a:solidFill>
                <a:sysClr val="windowText" lastClr="000000"/>
              </a:solidFill>
              <a:latin typeface="Calibri"/>
              <a:cs typeface="Calibri"/>
            </a:endParaRPr>
          </a:p>
        </p:txBody>
      </p:sp>
      <p:sp>
        <p:nvSpPr>
          <p:cNvPr id="46" name="object 46"/>
          <p:cNvSpPr txBox="1"/>
          <p:nvPr/>
        </p:nvSpPr>
        <p:spPr>
          <a:xfrm>
            <a:off x="4471424" y="1628406"/>
            <a:ext cx="704161" cy="136832"/>
          </a:xfrm>
          <a:prstGeom prst="rect">
            <a:avLst/>
          </a:prstGeom>
          <a:solidFill>
            <a:srgbClr val="A6A6A6"/>
          </a:solidFill>
        </p:spPr>
        <p:txBody>
          <a:bodyPr vert="horz" wrap="square" lIns="0" tIns="0" rIns="0" bIns="0" rtlCol="0">
            <a:spAutoFit/>
          </a:bodyPr>
          <a:lstStyle/>
          <a:p>
            <a:pPr marL="427979" defTabSz="1217706">
              <a:lnSpc>
                <a:spcPts val="985"/>
              </a:lnSpc>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25</a:t>
            </a:r>
            <a:endParaRPr sz="1200" kern="0" dirty="0">
              <a:solidFill>
                <a:sysClr val="windowText" lastClr="000000"/>
              </a:solidFill>
              <a:latin typeface="Calibri"/>
              <a:cs typeface="Calibri"/>
            </a:endParaRPr>
          </a:p>
        </p:txBody>
      </p:sp>
      <p:sp>
        <p:nvSpPr>
          <p:cNvPr id="47" name="object 47"/>
          <p:cNvSpPr txBox="1"/>
          <p:nvPr/>
        </p:nvSpPr>
        <p:spPr>
          <a:xfrm>
            <a:off x="5181553" y="4833130"/>
            <a:ext cx="2346779" cy="166712"/>
          </a:xfrm>
          <a:prstGeom prst="rect">
            <a:avLst/>
          </a:prstGeom>
          <a:solidFill>
            <a:srgbClr val="A40020"/>
          </a:solidFill>
        </p:spPr>
        <p:txBody>
          <a:bodyPr vert="horz" wrap="square" lIns="0" tIns="0" rIns="0" bIns="0" rtlCol="0">
            <a:spAutoFit/>
          </a:bodyPr>
          <a:lstStyle/>
          <a:p>
            <a:pPr marL="72389" defTabSz="1217706">
              <a:lnSpc>
                <a:spcPts val="1310"/>
              </a:lnSpc>
            </a:pPr>
            <a:r>
              <a:rPr sz="1200" b="1" kern="0" spc="-25" dirty="0">
                <a:solidFill>
                  <a:srgbClr val="FFFFFF"/>
                </a:solidFill>
                <a:latin typeface="Calibri"/>
                <a:cs typeface="Calibri"/>
              </a:rPr>
              <a:t>83</a:t>
            </a:r>
            <a:endParaRPr sz="1200" kern="0" dirty="0">
              <a:solidFill>
                <a:sysClr val="windowText" lastClr="000000"/>
              </a:solidFill>
              <a:latin typeface="Calibri"/>
              <a:cs typeface="Calibri"/>
            </a:endParaRPr>
          </a:p>
        </p:txBody>
      </p:sp>
      <p:sp>
        <p:nvSpPr>
          <p:cNvPr id="48" name="object 48"/>
          <p:cNvSpPr txBox="1"/>
          <p:nvPr/>
        </p:nvSpPr>
        <p:spPr>
          <a:xfrm>
            <a:off x="5241364" y="4638481"/>
            <a:ext cx="177786" cy="197489"/>
          </a:xfrm>
          <a:prstGeom prst="rect">
            <a:avLst/>
          </a:prstGeom>
        </p:spPr>
        <p:txBody>
          <a:bodyPr vert="horz" wrap="square" lIns="0" tIns="12699" rIns="0" bIns="0" rtlCol="0">
            <a:spAutoFit/>
          </a:bodyPr>
          <a:lstStyle/>
          <a:p>
            <a:pPr marL="12699" defTabSz="1217706">
              <a:spcBef>
                <a:spcPts val="100"/>
              </a:spcBef>
            </a:pPr>
            <a:r>
              <a:rPr sz="1200" b="1" kern="0" spc="-25" dirty="0">
                <a:solidFill>
                  <a:srgbClr val="FFFFFF"/>
                </a:solidFill>
                <a:latin typeface="Calibri"/>
                <a:cs typeface="Calibri"/>
              </a:rPr>
              <a:t>75</a:t>
            </a:r>
            <a:endParaRPr sz="1200" kern="0" dirty="0">
              <a:solidFill>
                <a:sysClr val="windowText" lastClr="000000"/>
              </a:solidFill>
              <a:latin typeface="Calibri"/>
              <a:cs typeface="Calibri"/>
            </a:endParaRPr>
          </a:p>
        </p:txBody>
      </p:sp>
      <p:sp>
        <p:nvSpPr>
          <p:cNvPr id="49" name="object 49"/>
          <p:cNvSpPr txBox="1"/>
          <p:nvPr/>
        </p:nvSpPr>
        <p:spPr>
          <a:xfrm>
            <a:off x="5181553" y="4491781"/>
            <a:ext cx="2209629" cy="166712"/>
          </a:xfrm>
          <a:prstGeom prst="rect">
            <a:avLst/>
          </a:prstGeom>
          <a:solidFill>
            <a:srgbClr val="A40020"/>
          </a:solidFill>
        </p:spPr>
        <p:txBody>
          <a:bodyPr vert="horz" wrap="square" lIns="0" tIns="0" rIns="0" bIns="0" rtlCol="0">
            <a:spAutoFit/>
          </a:bodyPr>
          <a:lstStyle/>
          <a:p>
            <a:pPr marL="72389" defTabSz="1217706">
              <a:lnSpc>
                <a:spcPts val="1345"/>
              </a:lnSpc>
            </a:pPr>
            <a:r>
              <a:rPr sz="1200" b="1" kern="0" spc="-25" dirty="0">
                <a:solidFill>
                  <a:srgbClr val="FFFFFF"/>
                </a:solidFill>
                <a:latin typeface="Calibri"/>
                <a:cs typeface="Calibri"/>
              </a:rPr>
              <a:t>79</a:t>
            </a:r>
            <a:endParaRPr sz="1200" kern="0" dirty="0">
              <a:solidFill>
                <a:sysClr val="windowText" lastClr="000000"/>
              </a:solidFill>
              <a:latin typeface="Calibri"/>
              <a:cs typeface="Calibri"/>
            </a:endParaRPr>
          </a:p>
        </p:txBody>
      </p:sp>
      <p:sp>
        <p:nvSpPr>
          <p:cNvPr id="50" name="object 50"/>
          <p:cNvSpPr txBox="1"/>
          <p:nvPr/>
        </p:nvSpPr>
        <p:spPr>
          <a:xfrm>
            <a:off x="5181553" y="4153479"/>
            <a:ext cx="2209629" cy="166712"/>
          </a:xfrm>
          <a:prstGeom prst="rect">
            <a:avLst/>
          </a:prstGeom>
          <a:solidFill>
            <a:srgbClr val="A40020"/>
          </a:solidFill>
        </p:spPr>
        <p:txBody>
          <a:bodyPr vert="horz" wrap="square" lIns="0" tIns="0" rIns="0" bIns="0" rtlCol="0">
            <a:spAutoFit/>
          </a:bodyPr>
          <a:lstStyle/>
          <a:p>
            <a:pPr marL="72389" defTabSz="1217706">
              <a:lnSpc>
                <a:spcPts val="1345"/>
              </a:lnSpc>
            </a:pPr>
            <a:r>
              <a:rPr sz="1200" b="1" kern="0" spc="-25" dirty="0">
                <a:solidFill>
                  <a:srgbClr val="FFFFFF"/>
                </a:solidFill>
                <a:latin typeface="Calibri"/>
                <a:cs typeface="Calibri"/>
              </a:rPr>
              <a:t>81</a:t>
            </a:r>
            <a:endParaRPr sz="1200" kern="0" dirty="0">
              <a:solidFill>
                <a:sysClr val="windowText" lastClr="000000"/>
              </a:solidFill>
              <a:latin typeface="Calibri"/>
              <a:cs typeface="Calibri"/>
            </a:endParaRPr>
          </a:p>
        </p:txBody>
      </p:sp>
      <p:sp>
        <p:nvSpPr>
          <p:cNvPr id="51" name="object 51"/>
          <p:cNvSpPr txBox="1"/>
          <p:nvPr/>
        </p:nvSpPr>
        <p:spPr>
          <a:xfrm>
            <a:off x="5181553" y="3982804"/>
            <a:ext cx="2209629" cy="166712"/>
          </a:xfrm>
          <a:prstGeom prst="rect">
            <a:avLst/>
          </a:prstGeom>
          <a:solidFill>
            <a:srgbClr val="A40020"/>
          </a:solidFill>
        </p:spPr>
        <p:txBody>
          <a:bodyPr vert="horz" wrap="square" lIns="0" tIns="0" rIns="0" bIns="0" rtlCol="0">
            <a:spAutoFit/>
          </a:bodyPr>
          <a:lstStyle/>
          <a:p>
            <a:pPr marL="72389" defTabSz="1217706">
              <a:lnSpc>
                <a:spcPts val="1345"/>
              </a:lnSpc>
            </a:pPr>
            <a:r>
              <a:rPr sz="1200" b="1" kern="0" spc="-25" dirty="0">
                <a:solidFill>
                  <a:srgbClr val="FFFFFF"/>
                </a:solidFill>
                <a:latin typeface="Calibri"/>
                <a:cs typeface="Calibri"/>
              </a:rPr>
              <a:t>79</a:t>
            </a:r>
            <a:endParaRPr sz="1200" kern="0" dirty="0">
              <a:solidFill>
                <a:sysClr val="windowText" lastClr="000000"/>
              </a:solidFill>
              <a:latin typeface="Calibri"/>
              <a:cs typeface="Calibri"/>
            </a:endParaRPr>
          </a:p>
        </p:txBody>
      </p:sp>
      <p:sp>
        <p:nvSpPr>
          <p:cNvPr id="52" name="object 52"/>
          <p:cNvSpPr txBox="1"/>
          <p:nvPr/>
        </p:nvSpPr>
        <p:spPr>
          <a:xfrm>
            <a:off x="5181553" y="3815176"/>
            <a:ext cx="2209629" cy="166712"/>
          </a:xfrm>
          <a:prstGeom prst="rect">
            <a:avLst/>
          </a:prstGeom>
          <a:solidFill>
            <a:srgbClr val="A40020"/>
          </a:solidFill>
        </p:spPr>
        <p:txBody>
          <a:bodyPr vert="horz" wrap="square" lIns="0" tIns="0" rIns="0" bIns="0" rtlCol="0">
            <a:spAutoFit/>
          </a:bodyPr>
          <a:lstStyle/>
          <a:p>
            <a:pPr marL="72389" defTabSz="1217706">
              <a:lnSpc>
                <a:spcPts val="1320"/>
              </a:lnSpc>
            </a:pPr>
            <a:r>
              <a:rPr sz="1200" b="1" kern="0" spc="-25" dirty="0">
                <a:solidFill>
                  <a:srgbClr val="FFFFFF"/>
                </a:solidFill>
                <a:latin typeface="Calibri"/>
                <a:cs typeface="Calibri"/>
              </a:rPr>
              <a:t>80</a:t>
            </a:r>
            <a:endParaRPr sz="1200" kern="0" dirty="0">
              <a:solidFill>
                <a:sysClr val="windowText" lastClr="000000"/>
              </a:solidFill>
              <a:latin typeface="Calibri"/>
              <a:cs typeface="Calibri"/>
            </a:endParaRPr>
          </a:p>
        </p:txBody>
      </p:sp>
      <p:sp>
        <p:nvSpPr>
          <p:cNvPr id="53" name="object 53"/>
          <p:cNvSpPr txBox="1"/>
          <p:nvPr/>
        </p:nvSpPr>
        <p:spPr>
          <a:xfrm>
            <a:off x="5181554" y="3644502"/>
            <a:ext cx="2008984" cy="166712"/>
          </a:xfrm>
          <a:prstGeom prst="rect">
            <a:avLst/>
          </a:prstGeom>
          <a:solidFill>
            <a:srgbClr val="A40020"/>
          </a:solidFill>
        </p:spPr>
        <p:txBody>
          <a:bodyPr vert="horz" wrap="square" lIns="0" tIns="0" rIns="0" bIns="0" rtlCol="0">
            <a:spAutoFit/>
          </a:bodyPr>
          <a:lstStyle/>
          <a:p>
            <a:pPr marL="72389" defTabSz="1217706">
              <a:lnSpc>
                <a:spcPts val="1340"/>
              </a:lnSpc>
            </a:pPr>
            <a:r>
              <a:rPr sz="1200" b="1" kern="0" spc="-25" dirty="0">
                <a:solidFill>
                  <a:srgbClr val="FFFFFF"/>
                </a:solidFill>
                <a:latin typeface="Calibri"/>
                <a:cs typeface="Calibri"/>
              </a:rPr>
              <a:t>72</a:t>
            </a:r>
            <a:endParaRPr sz="1200" kern="0" dirty="0">
              <a:solidFill>
                <a:sysClr val="windowText" lastClr="000000"/>
              </a:solidFill>
              <a:latin typeface="Calibri"/>
              <a:cs typeface="Calibri"/>
            </a:endParaRPr>
          </a:p>
        </p:txBody>
      </p:sp>
      <p:sp>
        <p:nvSpPr>
          <p:cNvPr id="54" name="object 54"/>
          <p:cNvSpPr txBox="1"/>
          <p:nvPr/>
        </p:nvSpPr>
        <p:spPr>
          <a:xfrm>
            <a:off x="5181553" y="3306201"/>
            <a:ext cx="2209629" cy="166712"/>
          </a:xfrm>
          <a:prstGeom prst="rect">
            <a:avLst/>
          </a:prstGeom>
          <a:solidFill>
            <a:srgbClr val="A40020"/>
          </a:solidFill>
        </p:spPr>
        <p:txBody>
          <a:bodyPr vert="horz" wrap="square" lIns="0" tIns="0" rIns="0" bIns="0" rtlCol="0">
            <a:spAutoFit/>
          </a:bodyPr>
          <a:lstStyle/>
          <a:p>
            <a:pPr marL="72389" defTabSz="1217706">
              <a:lnSpc>
                <a:spcPts val="1320"/>
              </a:lnSpc>
            </a:pPr>
            <a:r>
              <a:rPr sz="1200" b="1" kern="0" spc="-25" dirty="0">
                <a:solidFill>
                  <a:srgbClr val="FFFFFF"/>
                </a:solidFill>
                <a:latin typeface="Calibri"/>
                <a:cs typeface="Calibri"/>
              </a:rPr>
              <a:t>77</a:t>
            </a:r>
            <a:endParaRPr sz="1200" kern="0" dirty="0">
              <a:solidFill>
                <a:sysClr val="windowText" lastClr="000000"/>
              </a:solidFill>
              <a:latin typeface="Calibri"/>
              <a:cs typeface="Calibri"/>
            </a:endParaRPr>
          </a:p>
        </p:txBody>
      </p:sp>
      <p:sp>
        <p:nvSpPr>
          <p:cNvPr id="55" name="object 55"/>
          <p:cNvSpPr txBox="1"/>
          <p:nvPr/>
        </p:nvSpPr>
        <p:spPr>
          <a:xfrm>
            <a:off x="5181553" y="3135525"/>
            <a:ext cx="2209629" cy="166712"/>
          </a:xfrm>
          <a:prstGeom prst="rect">
            <a:avLst/>
          </a:prstGeom>
          <a:solidFill>
            <a:srgbClr val="A40020"/>
          </a:solidFill>
        </p:spPr>
        <p:txBody>
          <a:bodyPr vert="horz" wrap="square" lIns="0" tIns="0" rIns="0" bIns="0" rtlCol="0">
            <a:spAutoFit/>
          </a:bodyPr>
          <a:lstStyle/>
          <a:p>
            <a:pPr marL="72389" defTabSz="1217706">
              <a:lnSpc>
                <a:spcPts val="1334"/>
              </a:lnSpc>
            </a:pPr>
            <a:r>
              <a:rPr sz="1200" b="1" kern="0" spc="-25" dirty="0">
                <a:solidFill>
                  <a:srgbClr val="FFFFFF"/>
                </a:solidFill>
                <a:latin typeface="Calibri"/>
                <a:cs typeface="Calibri"/>
              </a:rPr>
              <a:t>79</a:t>
            </a:r>
            <a:endParaRPr sz="1200" kern="0" dirty="0">
              <a:solidFill>
                <a:sysClr val="windowText" lastClr="000000"/>
              </a:solidFill>
              <a:latin typeface="Calibri"/>
              <a:cs typeface="Calibri"/>
            </a:endParaRPr>
          </a:p>
        </p:txBody>
      </p:sp>
      <p:sp>
        <p:nvSpPr>
          <p:cNvPr id="56" name="object 56"/>
          <p:cNvSpPr txBox="1"/>
          <p:nvPr/>
        </p:nvSpPr>
        <p:spPr>
          <a:xfrm>
            <a:off x="5181553" y="2964850"/>
            <a:ext cx="2209629" cy="166712"/>
          </a:xfrm>
          <a:prstGeom prst="rect">
            <a:avLst/>
          </a:prstGeom>
          <a:solidFill>
            <a:srgbClr val="A40020"/>
          </a:solidFill>
        </p:spPr>
        <p:txBody>
          <a:bodyPr vert="horz" wrap="square" lIns="0" tIns="0" rIns="0" bIns="0" rtlCol="0">
            <a:spAutoFit/>
          </a:bodyPr>
          <a:lstStyle/>
          <a:p>
            <a:pPr marL="72389" defTabSz="1217706">
              <a:lnSpc>
                <a:spcPts val="1340"/>
              </a:lnSpc>
            </a:pPr>
            <a:r>
              <a:rPr sz="1200" b="1" kern="0" spc="-25" dirty="0">
                <a:solidFill>
                  <a:srgbClr val="FFFFFF"/>
                </a:solidFill>
                <a:latin typeface="Calibri"/>
                <a:cs typeface="Calibri"/>
              </a:rPr>
              <a:t>81</a:t>
            </a:r>
            <a:endParaRPr sz="1200" kern="0" dirty="0">
              <a:solidFill>
                <a:sysClr val="windowText" lastClr="000000"/>
              </a:solidFill>
              <a:latin typeface="Calibri"/>
              <a:cs typeface="Calibri"/>
            </a:endParaRPr>
          </a:p>
        </p:txBody>
      </p:sp>
      <p:sp>
        <p:nvSpPr>
          <p:cNvPr id="57" name="object 57"/>
          <p:cNvSpPr txBox="1"/>
          <p:nvPr/>
        </p:nvSpPr>
        <p:spPr>
          <a:xfrm>
            <a:off x="4886935" y="2769540"/>
            <a:ext cx="532724" cy="197489"/>
          </a:xfrm>
          <a:prstGeom prst="rect">
            <a:avLst/>
          </a:prstGeom>
        </p:spPr>
        <p:txBody>
          <a:bodyPr vert="horz" wrap="square" lIns="0" tIns="12699" rIns="0" bIns="0" rtlCol="0">
            <a:spAutoFit/>
          </a:bodyPr>
          <a:lstStyle/>
          <a:p>
            <a:pPr marL="12699" defTabSz="1217706">
              <a:spcBef>
                <a:spcPts val="100"/>
              </a:spcBef>
              <a:tabLst>
                <a:tab pos="367021" algn="l"/>
              </a:tabLst>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14</a:t>
            </a:r>
            <a:r>
              <a:rPr sz="1200" b="1" kern="0" dirty="0">
                <a:solidFill>
                  <a:sysClr val="windowText" lastClr="000000"/>
                </a:solidFill>
                <a:latin typeface="Calibri"/>
                <a:cs typeface="Calibri"/>
              </a:rPr>
              <a:t>	</a:t>
            </a:r>
            <a:r>
              <a:rPr sz="1200" b="1" kern="0" spc="-25" dirty="0">
                <a:solidFill>
                  <a:srgbClr val="FFFFFF"/>
                </a:solidFill>
                <a:latin typeface="Calibri"/>
                <a:cs typeface="Calibri"/>
              </a:rPr>
              <a:t>76</a:t>
            </a:r>
            <a:endParaRPr sz="1200" kern="0" dirty="0">
              <a:solidFill>
                <a:sysClr val="windowText" lastClr="000000"/>
              </a:solidFill>
              <a:latin typeface="Calibri"/>
              <a:cs typeface="Calibri"/>
            </a:endParaRPr>
          </a:p>
        </p:txBody>
      </p:sp>
      <p:sp>
        <p:nvSpPr>
          <p:cNvPr id="58" name="object 58"/>
          <p:cNvSpPr txBox="1"/>
          <p:nvPr/>
        </p:nvSpPr>
        <p:spPr>
          <a:xfrm>
            <a:off x="5181553" y="2455873"/>
            <a:ext cx="2209629" cy="166712"/>
          </a:xfrm>
          <a:prstGeom prst="rect">
            <a:avLst/>
          </a:prstGeom>
          <a:solidFill>
            <a:srgbClr val="A40020"/>
          </a:solidFill>
        </p:spPr>
        <p:txBody>
          <a:bodyPr vert="horz" wrap="square" lIns="0" tIns="0" rIns="0" bIns="0" rtlCol="0">
            <a:spAutoFit/>
          </a:bodyPr>
          <a:lstStyle/>
          <a:p>
            <a:pPr marL="72389" defTabSz="1217706">
              <a:lnSpc>
                <a:spcPts val="1334"/>
              </a:lnSpc>
            </a:pPr>
            <a:r>
              <a:rPr sz="1200" b="1" kern="0" spc="-25" dirty="0">
                <a:solidFill>
                  <a:srgbClr val="FFFFFF"/>
                </a:solidFill>
                <a:latin typeface="Calibri"/>
                <a:cs typeface="Calibri"/>
              </a:rPr>
              <a:t>78</a:t>
            </a:r>
            <a:endParaRPr sz="1200" kern="0" dirty="0">
              <a:solidFill>
                <a:sysClr val="windowText" lastClr="000000"/>
              </a:solidFill>
              <a:latin typeface="Calibri"/>
              <a:cs typeface="Calibri"/>
            </a:endParaRPr>
          </a:p>
        </p:txBody>
      </p:sp>
      <p:sp>
        <p:nvSpPr>
          <p:cNvPr id="59" name="object 59"/>
          <p:cNvSpPr txBox="1"/>
          <p:nvPr/>
        </p:nvSpPr>
        <p:spPr>
          <a:xfrm>
            <a:off x="5181553" y="2285199"/>
            <a:ext cx="2209629" cy="166712"/>
          </a:xfrm>
          <a:prstGeom prst="rect">
            <a:avLst/>
          </a:prstGeom>
          <a:solidFill>
            <a:srgbClr val="A40020"/>
          </a:solidFill>
        </p:spPr>
        <p:txBody>
          <a:bodyPr vert="horz" wrap="square" lIns="0" tIns="0" rIns="0" bIns="0" rtlCol="0">
            <a:spAutoFit/>
          </a:bodyPr>
          <a:lstStyle/>
          <a:p>
            <a:pPr marL="72389" defTabSz="1217706">
              <a:lnSpc>
                <a:spcPts val="1340"/>
              </a:lnSpc>
            </a:pPr>
            <a:r>
              <a:rPr sz="1200" b="1" kern="0" spc="-25" dirty="0">
                <a:solidFill>
                  <a:srgbClr val="FFFFFF"/>
                </a:solidFill>
                <a:latin typeface="Calibri"/>
                <a:cs typeface="Calibri"/>
              </a:rPr>
              <a:t>80</a:t>
            </a:r>
            <a:endParaRPr sz="1200" kern="0" dirty="0">
              <a:solidFill>
                <a:sysClr val="windowText" lastClr="000000"/>
              </a:solidFill>
              <a:latin typeface="Calibri"/>
              <a:cs typeface="Calibri"/>
            </a:endParaRPr>
          </a:p>
        </p:txBody>
      </p:sp>
      <p:sp>
        <p:nvSpPr>
          <p:cNvPr id="60" name="object 60"/>
          <p:cNvSpPr txBox="1"/>
          <p:nvPr/>
        </p:nvSpPr>
        <p:spPr>
          <a:xfrm>
            <a:off x="5181553" y="2117571"/>
            <a:ext cx="2346779" cy="166712"/>
          </a:xfrm>
          <a:prstGeom prst="rect">
            <a:avLst/>
          </a:prstGeom>
          <a:solidFill>
            <a:srgbClr val="A40020"/>
          </a:solidFill>
        </p:spPr>
        <p:txBody>
          <a:bodyPr vert="horz" wrap="square" lIns="0" tIns="0" rIns="0" bIns="0" rtlCol="0">
            <a:spAutoFit/>
          </a:bodyPr>
          <a:lstStyle/>
          <a:p>
            <a:pPr marL="72389" defTabSz="1217706">
              <a:lnSpc>
                <a:spcPts val="1320"/>
              </a:lnSpc>
            </a:pPr>
            <a:r>
              <a:rPr sz="1200" b="1" kern="0" spc="-25" dirty="0">
                <a:solidFill>
                  <a:srgbClr val="FFFFFF"/>
                </a:solidFill>
                <a:latin typeface="Calibri"/>
                <a:cs typeface="Calibri"/>
              </a:rPr>
              <a:t>84</a:t>
            </a:r>
            <a:endParaRPr sz="1200" kern="0" dirty="0">
              <a:solidFill>
                <a:sysClr val="windowText" lastClr="000000"/>
              </a:solidFill>
              <a:latin typeface="Calibri"/>
              <a:cs typeface="Calibri"/>
            </a:endParaRPr>
          </a:p>
        </p:txBody>
      </p:sp>
      <p:sp>
        <p:nvSpPr>
          <p:cNvPr id="61" name="object 61"/>
          <p:cNvSpPr txBox="1"/>
          <p:nvPr/>
        </p:nvSpPr>
        <p:spPr>
          <a:xfrm>
            <a:off x="5181553" y="1946896"/>
            <a:ext cx="1853421" cy="166712"/>
          </a:xfrm>
          <a:prstGeom prst="rect">
            <a:avLst/>
          </a:prstGeom>
          <a:solidFill>
            <a:srgbClr val="A40020"/>
          </a:solidFill>
        </p:spPr>
        <p:txBody>
          <a:bodyPr vert="horz" wrap="square" lIns="0" tIns="0" rIns="0" bIns="0" rtlCol="0">
            <a:spAutoFit/>
          </a:bodyPr>
          <a:lstStyle/>
          <a:p>
            <a:pPr marL="72389" defTabSz="1217706">
              <a:lnSpc>
                <a:spcPts val="1330"/>
              </a:lnSpc>
            </a:pPr>
            <a:r>
              <a:rPr sz="1200" b="1" kern="0" spc="-25" dirty="0">
                <a:solidFill>
                  <a:srgbClr val="FFFFFF"/>
                </a:solidFill>
                <a:latin typeface="Calibri"/>
                <a:cs typeface="Calibri"/>
              </a:rPr>
              <a:t>66</a:t>
            </a:r>
            <a:endParaRPr sz="1200" kern="0" dirty="0">
              <a:solidFill>
                <a:sysClr val="windowText" lastClr="000000"/>
              </a:solidFill>
              <a:latin typeface="Calibri"/>
              <a:cs typeface="Calibri"/>
            </a:endParaRPr>
          </a:p>
        </p:txBody>
      </p:sp>
      <p:sp>
        <p:nvSpPr>
          <p:cNvPr id="62" name="object 62"/>
          <p:cNvSpPr txBox="1"/>
          <p:nvPr/>
        </p:nvSpPr>
        <p:spPr>
          <a:xfrm>
            <a:off x="5181554" y="1605547"/>
            <a:ext cx="2008984" cy="166712"/>
          </a:xfrm>
          <a:prstGeom prst="rect">
            <a:avLst/>
          </a:prstGeom>
          <a:solidFill>
            <a:srgbClr val="A40020"/>
          </a:solidFill>
        </p:spPr>
        <p:txBody>
          <a:bodyPr vert="horz" wrap="square" lIns="0" tIns="0" rIns="0" bIns="0" rtlCol="0">
            <a:spAutoFit/>
          </a:bodyPr>
          <a:lstStyle/>
          <a:p>
            <a:pPr marL="72389" defTabSz="1217706">
              <a:lnSpc>
                <a:spcPts val="1340"/>
              </a:lnSpc>
            </a:pPr>
            <a:r>
              <a:rPr sz="1200" b="1" kern="0" spc="-25" dirty="0">
                <a:solidFill>
                  <a:srgbClr val="FFFFFF"/>
                </a:solidFill>
                <a:latin typeface="Calibri"/>
                <a:cs typeface="Calibri"/>
              </a:rPr>
              <a:t>71</a:t>
            </a:r>
            <a:endParaRPr sz="1200" kern="0" dirty="0">
              <a:solidFill>
                <a:sysClr val="windowText" lastClr="000000"/>
              </a:solidFill>
              <a:latin typeface="Calibri"/>
              <a:cs typeface="Calibri"/>
            </a:endParaRPr>
          </a:p>
        </p:txBody>
      </p:sp>
      <p:sp>
        <p:nvSpPr>
          <p:cNvPr id="63" name="object 63"/>
          <p:cNvSpPr txBox="1"/>
          <p:nvPr/>
        </p:nvSpPr>
        <p:spPr>
          <a:xfrm>
            <a:off x="553319" y="1580099"/>
            <a:ext cx="1691509" cy="3393300"/>
          </a:xfrm>
          <a:prstGeom prst="rect">
            <a:avLst/>
          </a:prstGeom>
        </p:spPr>
        <p:txBody>
          <a:bodyPr vert="horz" wrap="square" lIns="0" tIns="13334" rIns="0" bIns="0" rtlCol="0">
            <a:spAutoFit/>
          </a:bodyPr>
          <a:lstStyle/>
          <a:p>
            <a:pPr marR="8890" algn="r" defTabSz="1217706">
              <a:spcBef>
                <a:spcPts val="105"/>
              </a:spcBef>
            </a:pPr>
            <a:r>
              <a:rPr sz="1100" b="1" kern="0" spc="-11" dirty="0">
                <a:solidFill>
                  <a:sysClr val="windowText" lastClr="000000"/>
                </a:solidFill>
                <a:latin typeface="Calibri"/>
                <a:cs typeface="Calibri"/>
              </a:rPr>
              <a:t>OVERALL</a:t>
            </a:r>
            <a:endParaRPr sz="1100" kern="0" dirty="0">
              <a:solidFill>
                <a:sysClr val="windowText" lastClr="000000"/>
              </a:solidFill>
              <a:latin typeface="Calibri"/>
              <a:cs typeface="Calibri"/>
            </a:endParaRPr>
          </a:p>
          <a:p>
            <a:pPr marL="1349340" marR="6985" indent="83817" algn="r" defTabSz="1217706">
              <a:lnSpc>
                <a:spcPct val="101299"/>
              </a:lnSpc>
            </a:pPr>
            <a:r>
              <a:rPr sz="1100" b="1" kern="0" spc="-25" dirty="0">
                <a:solidFill>
                  <a:sysClr val="windowText" lastClr="000000"/>
                </a:solidFill>
                <a:latin typeface="Calibri"/>
                <a:cs typeface="Calibri"/>
              </a:rPr>
              <a:t>AGE </a:t>
            </a:r>
            <a:r>
              <a:rPr sz="1100" b="1" kern="0" dirty="0">
                <a:solidFill>
                  <a:sysClr val="windowText" lastClr="000000"/>
                </a:solidFill>
                <a:latin typeface="Calibri"/>
                <a:cs typeface="Calibri"/>
              </a:rPr>
              <a:t>18-</a:t>
            </a:r>
            <a:r>
              <a:rPr sz="1100" b="1" kern="0" spc="-25" dirty="0">
                <a:solidFill>
                  <a:sysClr val="windowText" lastClr="000000"/>
                </a:solidFill>
                <a:latin typeface="Calibri"/>
                <a:cs typeface="Calibri"/>
              </a:rPr>
              <a:t>29</a:t>
            </a:r>
            <a:endParaRPr sz="1100" kern="0" dirty="0">
              <a:solidFill>
                <a:sysClr val="windowText" lastClr="000000"/>
              </a:solidFill>
              <a:latin typeface="Calibri"/>
              <a:cs typeface="Calibri"/>
            </a:endParaRPr>
          </a:p>
          <a:p>
            <a:pPr marR="6985" algn="r" defTabSz="1217706">
              <a:spcBef>
                <a:spcPts val="20"/>
              </a:spcBef>
            </a:pPr>
            <a:r>
              <a:rPr sz="1100" b="1" kern="0" dirty="0">
                <a:solidFill>
                  <a:sysClr val="windowText" lastClr="000000"/>
                </a:solidFill>
                <a:latin typeface="Calibri"/>
                <a:cs typeface="Calibri"/>
              </a:rPr>
              <a:t>30-</a:t>
            </a:r>
            <a:r>
              <a:rPr sz="1100" b="1" kern="0" spc="-25" dirty="0">
                <a:solidFill>
                  <a:sysClr val="windowText" lastClr="000000"/>
                </a:solidFill>
                <a:latin typeface="Calibri"/>
                <a:cs typeface="Calibri"/>
              </a:rPr>
              <a:t>44</a:t>
            </a:r>
            <a:endParaRPr sz="1100" kern="0" dirty="0">
              <a:solidFill>
                <a:sysClr val="windowText" lastClr="000000"/>
              </a:solidFill>
              <a:latin typeface="Calibri"/>
              <a:cs typeface="Calibri"/>
            </a:endParaRPr>
          </a:p>
          <a:p>
            <a:pPr marR="6985" algn="r" defTabSz="1217706">
              <a:spcBef>
                <a:spcPts val="20"/>
              </a:spcBef>
            </a:pPr>
            <a:r>
              <a:rPr sz="1100" b="1" kern="0" dirty="0">
                <a:solidFill>
                  <a:sysClr val="windowText" lastClr="000000"/>
                </a:solidFill>
                <a:latin typeface="Calibri"/>
                <a:cs typeface="Calibri"/>
              </a:rPr>
              <a:t>45-</a:t>
            </a:r>
            <a:r>
              <a:rPr sz="1100" b="1" kern="0" spc="-25" dirty="0">
                <a:solidFill>
                  <a:sysClr val="windowText" lastClr="000000"/>
                </a:solidFill>
                <a:latin typeface="Calibri"/>
                <a:cs typeface="Calibri"/>
              </a:rPr>
              <a:t>59</a:t>
            </a:r>
            <a:endParaRPr sz="1100" kern="0" dirty="0">
              <a:solidFill>
                <a:sysClr val="windowText" lastClr="000000"/>
              </a:solidFill>
              <a:latin typeface="Calibri"/>
              <a:cs typeface="Calibri"/>
            </a:endParaRPr>
          </a:p>
          <a:p>
            <a:pPr marR="9524" algn="r" defTabSz="1217706">
              <a:spcBef>
                <a:spcPts val="15"/>
              </a:spcBef>
            </a:pPr>
            <a:r>
              <a:rPr sz="1100" b="1" kern="0" spc="-25" dirty="0">
                <a:solidFill>
                  <a:sysClr val="windowText" lastClr="000000"/>
                </a:solidFill>
                <a:latin typeface="Calibri"/>
                <a:cs typeface="Calibri"/>
              </a:rPr>
              <a:t>60+</a:t>
            </a:r>
            <a:endParaRPr sz="1100" kern="0" dirty="0">
              <a:solidFill>
                <a:sysClr val="windowText" lastClr="000000"/>
              </a:solidFill>
              <a:latin typeface="Calibri"/>
              <a:cs typeface="Calibri"/>
            </a:endParaRPr>
          </a:p>
          <a:p>
            <a:pPr marR="7620" algn="r" defTabSz="1217706">
              <a:spcBef>
                <a:spcPts val="20"/>
              </a:spcBef>
            </a:pPr>
            <a:r>
              <a:rPr sz="1100" b="1" kern="0" dirty="0">
                <a:solidFill>
                  <a:sysClr val="windowText" lastClr="000000"/>
                </a:solidFill>
                <a:latin typeface="Calibri"/>
                <a:cs typeface="Calibri"/>
              </a:rPr>
              <a:t>EDUCATIONAL</a:t>
            </a:r>
            <a:r>
              <a:rPr sz="1100" b="1" kern="0" spc="-55" dirty="0">
                <a:solidFill>
                  <a:sysClr val="windowText" lastClr="000000"/>
                </a:solidFill>
                <a:latin typeface="Calibri"/>
                <a:cs typeface="Calibri"/>
              </a:rPr>
              <a:t> </a:t>
            </a:r>
            <a:r>
              <a:rPr sz="1100" b="1" kern="0" spc="-11" dirty="0">
                <a:solidFill>
                  <a:sysClr val="windowText" lastClr="000000"/>
                </a:solidFill>
                <a:latin typeface="Calibri"/>
                <a:cs typeface="Calibri"/>
              </a:rPr>
              <a:t>ATTAINMENT</a:t>
            </a:r>
            <a:endParaRPr sz="1100" kern="0" dirty="0">
              <a:solidFill>
                <a:sysClr val="windowText" lastClr="000000"/>
              </a:solidFill>
              <a:latin typeface="Calibri"/>
              <a:cs typeface="Calibri"/>
            </a:endParaRPr>
          </a:p>
          <a:p>
            <a:pPr marR="7620" algn="r" defTabSz="1217706">
              <a:spcBef>
                <a:spcPts val="15"/>
              </a:spcBef>
            </a:pPr>
            <a:r>
              <a:rPr sz="1100" b="1" kern="0" dirty="0">
                <a:solidFill>
                  <a:sysClr val="windowText" lastClr="000000"/>
                </a:solidFill>
                <a:latin typeface="Calibri"/>
                <a:cs typeface="Calibri"/>
              </a:rPr>
              <a:t>primary</a:t>
            </a:r>
            <a:r>
              <a:rPr sz="1100" b="1" kern="0" spc="-35" dirty="0">
                <a:solidFill>
                  <a:sysClr val="windowText" lastClr="000000"/>
                </a:solidFill>
                <a:latin typeface="Calibri"/>
                <a:cs typeface="Calibri"/>
              </a:rPr>
              <a:t> </a:t>
            </a:r>
            <a:r>
              <a:rPr sz="1100" b="1" kern="0" dirty="0">
                <a:solidFill>
                  <a:sysClr val="windowText" lastClr="000000"/>
                </a:solidFill>
                <a:latin typeface="Calibri"/>
                <a:cs typeface="Calibri"/>
              </a:rPr>
              <a:t>at</a:t>
            </a:r>
            <a:r>
              <a:rPr sz="1100" b="1" kern="0" spc="-25" dirty="0">
                <a:solidFill>
                  <a:sysClr val="windowText" lastClr="000000"/>
                </a:solidFill>
                <a:latin typeface="Calibri"/>
                <a:cs typeface="Calibri"/>
              </a:rPr>
              <a:t> </a:t>
            </a:r>
            <a:r>
              <a:rPr sz="1100" b="1" kern="0" spc="-20" dirty="0">
                <a:solidFill>
                  <a:sysClr val="windowText" lastClr="000000"/>
                </a:solidFill>
                <a:latin typeface="Calibri"/>
                <a:cs typeface="Calibri"/>
              </a:rPr>
              <a:t>most</a:t>
            </a:r>
            <a:endParaRPr sz="1100" kern="0" dirty="0">
              <a:solidFill>
                <a:sysClr val="windowText" lastClr="000000"/>
              </a:solidFill>
              <a:latin typeface="Calibri"/>
              <a:cs typeface="Calibri"/>
            </a:endParaRPr>
          </a:p>
          <a:p>
            <a:pPr marL="500366" marR="8890" indent="570215" algn="r" defTabSz="1217706">
              <a:lnSpc>
                <a:spcPct val="101200"/>
              </a:lnSpc>
              <a:spcBef>
                <a:spcPts val="5"/>
              </a:spcBef>
            </a:pPr>
            <a:r>
              <a:rPr sz="1100" b="1" kern="0" spc="-11" dirty="0">
                <a:solidFill>
                  <a:sysClr val="windowText" lastClr="000000"/>
                </a:solidFill>
                <a:latin typeface="Calibri"/>
                <a:cs typeface="Calibri"/>
              </a:rPr>
              <a:t>vocational high-</a:t>
            </a:r>
            <a:r>
              <a:rPr sz="1100" b="1" kern="0" dirty="0">
                <a:solidFill>
                  <a:sysClr val="windowText" lastClr="000000"/>
                </a:solidFill>
                <a:latin typeface="Calibri"/>
                <a:cs typeface="Calibri"/>
              </a:rPr>
              <a:t>school</a:t>
            </a:r>
            <a:r>
              <a:rPr sz="1100" b="1" kern="0" spc="-20" dirty="0">
                <a:solidFill>
                  <a:sysClr val="windowText" lastClr="000000"/>
                </a:solidFill>
                <a:latin typeface="Calibri"/>
                <a:cs typeface="Calibri"/>
              </a:rPr>
              <a:t> </a:t>
            </a:r>
            <a:r>
              <a:rPr sz="1100" b="1" kern="0" spc="-11" dirty="0">
                <a:solidFill>
                  <a:sysClr val="windowText" lastClr="000000"/>
                </a:solidFill>
                <a:latin typeface="Calibri"/>
                <a:cs typeface="Calibri"/>
              </a:rPr>
              <a:t>diploma</a:t>
            </a:r>
            <a:endParaRPr sz="1100" kern="0" dirty="0">
              <a:solidFill>
                <a:sysClr val="windowText" lastClr="000000"/>
              </a:solidFill>
              <a:latin typeface="Calibri"/>
              <a:cs typeface="Calibri"/>
            </a:endParaRPr>
          </a:p>
          <a:p>
            <a:pPr marR="5714" algn="r" defTabSz="1217706">
              <a:spcBef>
                <a:spcPts val="15"/>
              </a:spcBef>
            </a:pPr>
            <a:r>
              <a:rPr sz="1100" b="1" kern="0" spc="-25" dirty="0">
                <a:solidFill>
                  <a:sysClr val="windowText" lastClr="000000"/>
                </a:solidFill>
                <a:latin typeface="Calibri"/>
                <a:cs typeface="Calibri"/>
              </a:rPr>
              <a:t>BA</a:t>
            </a:r>
            <a:endParaRPr sz="1100" kern="0" dirty="0">
              <a:solidFill>
                <a:sysClr val="windowText" lastClr="000000"/>
              </a:solidFill>
              <a:latin typeface="Calibri"/>
              <a:cs typeface="Calibri"/>
            </a:endParaRPr>
          </a:p>
          <a:p>
            <a:pPr marR="7620" algn="r" defTabSz="1217706">
              <a:spcBef>
                <a:spcPts val="20"/>
              </a:spcBef>
            </a:pPr>
            <a:r>
              <a:rPr sz="1100" b="1" kern="0" dirty="0">
                <a:solidFill>
                  <a:sysClr val="windowText" lastClr="000000"/>
                </a:solidFill>
                <a:latin typeface="Calibri"/>
                <a:cs typeface="Calibri"/>
              </a:rPr>
              <a:t>SETTLEMENT</a:t>
            </a:r>
            <a:r>
              <a:rPr sz="1100" b="1" kern="0" spc="-60" dirty="0">
                <a:solidFill>
                  <a:sysClr val="windowText" lastClr="000000"/>
                </a:solidFill>
                <a:latin typeface="Calibri"/>
                <a:cs typeface="Calibri"/>
              </a:rPr>
              <a:t> </a:t>
            </a:r>
            <a:r>
              <a:rPr sz="1100" b="1" kern="0" spc="-20" dirty="0">
                <a:solidFill>
                  <a:sysClr val="windowText" lastClr="000000"/>
                </a:solidFill>
                <a:latin typeface="Calibri"/>
                <a:cs typeface="Calibri"/>
              </a:rPr>
              <a:t>TYPE</a:t>
            </a:r>
            <a:endParaRPr sz="1100" kern="0" dirty="0">
              <a:solidFill>
                <a:sysClr val="windowText" lastClr="000000"/>
              </a:solidFill>
              <a:latin typeface="Calibri"/>
              <a:cs typeface="Calibri"/>
            </a:endParaRPr>
          </a:p>
          <a:p>
            <a:pPr marR="6350" algn="r" defTabSz="1217706">
              <a:spcBef>
                <a:spcPts val="15"/>
              </a:spcBef>
            </a:pPr>
            <a:r>
              <a:rPr sz="1100" b="1" kern="0" spc="-11" dirty="0">
                <a:solidFill>
                  <a:sysClr val="windowText" lastClr="000000"/>
                </a:solidFill>
                <a:latin typeface="Calibri"/>
                <a:cs typeface="Calibri"/>
              </a:rPr>
              <a:t>Budapest</a:t>
            </a:r>
            <a:endParaRPr sz="1100" kern="0" dirty="0">
              <a:solidFill>
                <a:sysClr val="windowText" lastClr="000000"/>
              </a:solidFill>
              <a:latin typeface="Calibri"/>
              <a:cs typeface="Calibri"/>
            </a:endParaRPr>
          </a:p>
          <a:p>
            <a:pPr marR="8890" algn="r" defTabSz="1217706">
              <a:spcBef>
                <a:spcPts val="20"/>
              </a:spcBef>
            </a:pPr>
            <a:r>
              <a:rPr sz="1100" b="1" kern="0" dirty="0">
                <a:solidFill>
                  <a:sysClr val="windowText" lastClr="000000"/>
                </a:solidFill>
                <a:latin typeface="Calibri"/>
                <a:cs typeface="Calibri"/>
              </a:rPr>
              <a:t>county</a:t>
            </a:r>
            <a:r>
              <a:rPr sz="1100" b="1" kern="0" spc="-40" dirty="0">
                <a:solidFill>
                  <a:sysClr val="windowText" lastClr="000000"/>
                </a:solidFill>
                <a:latin typeface="Calibri"/>
                <a:cs typeface="Calibri"/>
              </a:rPr>
              <a:t> </a:t>
            </a:r>
            <a:r>
              <a:rPr sz="1100" b="1" kern="0" spc="-11" dirty="0">
                <a:solidFill>
                  <a:sysClr val="windowText" lastClr="000000"/>
                </a:solidFill>
                <a:latin typeface="Calibri"/>
                <a:cs typeface="Calibri"/>
              </a:rPr>
              <a:t>capital</a:t>
            </a:r>
            <a:endParaRPr sz="1100" kern="0" dirty="0">
              <a:solidFill>
                <a:sysClr val="windowText" lastClr="000000"/>
              </a:solidFill>
              <a:latin typeface="Calibri"/>
              <a:cs typeface="Calibri"/>
            </a:endParaRPr>
          </a:p>
          <a:p>
            <a:pPr marL="1132175" marR="7620" indent="335271" algn="just" defTabSz="1217706">
              <a:lnSpc>
                <a:spcPts val="1340"/>
              </a:lnSpc>
              <a:spcBef>
                <a:spcPts val="45"/>
              </a:spcBef>
            </a:pPr>
            <a:r>
              <a:rPr sz="1100" b="1" kern="0" spc="-20" dirty="0">
                <a:solidFill>
                  <a:sysClr val="windowText" lastClr="000000"/>
                </a:solidFill>
                <a:latin typeface="Calibri"/>
                <a:cs typeface="Calibri"/>
              </a:rPr>
              <a:t>city </a:t>
            </a:r>
            <a:r>
              <a:rPr sz="1100" b="1" kern="0" spc="-11" dirty="0">
                <a:solidFill>
                  <a:sysClr val="windowText" lastClr="000000"/>
                </a:solidFill>
                <a:latin typeface="Calibri"/>
                <a:cs typeface="Calibri"/>
              </a:rPr>
              <a:t>township ACTIVITY</a:t>
            </a:r>
            <a:endParaRPr sz="1100" kern="0" dirty="0">
              <a:solidFill>
                <a:sysClr val="windowText" lastClr="000000"/>
              </a:solidFill>
              <a:latin typeface="Calibri"/>
              <a:cs typeface="Calibri"/>
            </a:endParaRPr>
          </a:p>
          <a:p>
            <a:pPr marL="1328385" defTabSz="1217706">
              <a:lnSpc>
                <a:spcPts val="1285"/>
              </a:lnSpc>
            </a:pPr>
            <a:r>
              <a:rPr sz="1100" b="1" kern="0" spc="-11" dirty="0">
                <a:solidFill>
                  <a:sysClr val="windowText" lastClr="000000"/>
                </a:solidFill>
                <a:latin typeface="Calibri"/>
                <a:cs typeface="Calibri"/>
              </a:rPr>
              <a:t>active</a:t>
            </a:r>
            <a:endParaRPr sz="1100" kern="0" dirty="0">
              <a:solidFill>
                <a:sysClr val="windowText" lastClr="000000"/>
              </a:solidFill>
              <a:latin typeface="Calibri"/>
              <a:cs typeface="Calibri"/>
            </a:endParaRPr>
          </a:p>
          <a:p>
            <a:pPr marL="426072" marR="5080" indent="850878" defTabSz="1217706">
              <a:lnSpc>
                <a:spcPct val="101299"/>
              </a:lnSpc>
              <a:spcBef>
                <a:spcPts val="5"/>
              </a:spcBef>
            </a:pPr>
            <a:r>
              <a:rPr sz="1100" b="1" kern="0" spc="-11" dirty="0">
                <a:solidFill>
                  <a:sysClr val="windowText" lastClr="000000"/>
                </a:solidFill>
                <a:latin typeface="Calibri"/>
                <a:cs typeface="Calibri"/>
              </a:rPr>
              <a:t>retired </a:t>
            </a:r>
            <a:r>
              <a:rPr sz="1100" b="1" kern="0" dirty="0">
                <a:solidFill>
                  <a:sysClr val="windowText" lastClr="000000"/>
                </a:solidFill>
                <a:latin typeface="Calibri"/>
                <a:cs typeface="Calibri"/>
              </a:rPr>
              <a:t>other</a:t>
            </a:r>
            <a:r>
              <a:rPr sz="1100" b="1" kern="0" spc="-15" dirty="0">
                <a:solidFill>
                  <a:sysClr val="windowText" lastClr="000000"/>
                </a:solidFill>
                <a:latin typeface="Calibri"/>
                <a:cs typeface="Calibri"/>
              </a:rPr>
              <a:t> </a:t>
            </a:r>
            <a:r>
              <a:rPr sz="1100" b="1" kern="0" dirty="0">
                <a:solidFill>
                  <a:sysClr val="windowText" lastClr="000000"/>
                </a:solidFill>
                <a:latin typeface="Calibri"/>
                <a:cs typeface="Calibri"/>
              </a:rPr>
              <a:t>type</a:t>
            </a:r>
            <a:r>
              <a:rPr sz="1100" b="1" kern="0" spc="-11" dirty="0">
                <a:solidFill>
                  <a:sysClr val="windowText" lastClr="000000"/>
                </a:solidFill>
                <a:latin typeface="Calibri"/>
                <a:cs typeface="Calibri"/>
              </a:rPr>
              <a:t> </a:t>
            </a:r>
            <a:r>
              <a:rPr sz="1100" b="1" kern="0" dirty="0">
                <a:solidFill>
                  <a:sysClr val="windowText" lastClr="000000"/>
                </a:solidFill>
                <a:latin typeface="Calibri"/>
                <a:cs typeface="Calibri"/>
              </a:rPr>
              <a:t>of</a:t>
            </a:r>
            <a:r>
              <a:rPr sz="1100" b="1" kern="0" spc="-11" dirty="0">
                <a:solidFill>
                  <a:sysClr val="windowText" lastClr="000000"/>
                </a:solidFill>
                <a:latin typeface="Calibri"/>
                <a:cs typeface="Calibri"/>
              </a:rPr>
              <a:t> inactive</a:t>
            </a:r>
            <a:endParaRPr sz="1100" kern="0" dirty="0">
              <a:solidFill>
                <a:sysClr val="windowText" lastClr="000000"/>
              </a:solidFill>
              <a:latin typeface="Calibri"/>
              <a:cs typeface="Calibri"/>
            </a:endParaRPr>
          </a:p>
        </p:txBody>
      </p:sp>
      <p:sp>
        <p:nvSpPr>
          <p:cNvPr id="64" name="object 64"/>
          <p:cNvSpPr/>
          <p:nvPr/>
        </p:nvSpPr>
        <p:spPr>
          <a:xfrm>
            <a:off x="3459566" y="5361918"/>
            <a:ext cx="82543" cy="82543"/>
          </a:xfrm>
          <a:custGeom>
            <a:avLst/>
            <a:gdLst/>
            <a:ahLst/>
            <a:cxnLst/>
            <a:rect l="l" t="t" r="r" b="b"/>
            <a:pathLst>
              <a:path w="82550" h="82550">
                <a:moveTo>
                  <a:pt x="82296" y="0"/>
                </a:moveTo>
                <a:lnTo>
                  <a:pt x="0" y="0"/>
                </a:lnTo>
                <a:lnTo>
                  <a:pt x="0" y="82295"/>
                </a:lnTo>
                <a:lnTo>
                  <a:pt x="82296" y="82295"/>
                </a:lnTo>
                <a:lnTo>
                  <a:pt x="82296"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65" name="object 65"/>
          <p:cNvSpPr/>
          <p:nvPr/>
        </p:nvSpPr>
        <p:spPr>
          <a:xfrm>
            <a:off x="5404040" y="5361918"/>
            <a:ext cx="85718" cy="82543"/>
          </a:xfrm>
          <a:custGeom>
            <a:avLst/>
            <a:gdLst/>
            <a:ahLst/>
            <a:cxnLst/>
            <a:rect l="l" t="t" r="r" b="b"/>
            <a:pathLst>
              <a:path w="85725" h="82550">
                <a:moveTo>
                  <a:pt x="85344" y="0"/>
                </a:moveTo>
                <a:lnTo>
                  <a:pt x="0" y="0"/>
                </a:lnTo>
                <a:lnTo>
                  <a:pt x="0" y="82295"/>
                </a:lnTo>
                <a:lnTo>
                  <a:pt x="85344" y="82295"/>
                </a:lnTo>
                <a:lnTo>
                  <a:pt x="85344" y="0"/>
                </a:lnTo>
                <a:close/>
              </a:path>
            </a:pathLst>
          </a:custGeom>
          <a:solidFill>
            <a:srgbClr val="A40020"/>
          </a:solidFill>
        </p:spPr>
        <p:txBody>
          <a:bodyPr wrap="square" lIns="0" tIns="0" rIns="0" bIns="0" rtlCol="0"/>
          <a:lstStyle/>
          <a:p>
            <a:pPr defTabSz="1217706"/>
            <a:endParaRPr sz="2397" kern="0" dirty="0">
              <a:solidFill>
                <a:sysClr val="windowText" lastClr="000000"/>
              </a:solidFill>
            </a:endParaRPr>
          </a:p>
        </p:txBody>
      </p:sp>
      <p:sp>
        <p:nvSpPr>
          <p:cNvPr id="66" name="object 66"/>
          <p:cNvSpPr txBox="1"/>
          <p:nvPr/>
        </p:nvSpPr>
        <p:spPr>
          <a:xfrm>
            <a:off x="2206680" y="5121246"/>
            <a:ext cx="304142" cy="156068"/>
          </a:xfrm>
          <a:prstGeom prst="rect">
            <a:avLst/>
          </a:prstGeom>
        </p:spPr>
        <p:txBody>
          <a:bodyPr vert="horz" wrap="square" lIns="0" tIns="0" rIns="0" bIns="0" rtlCol="0">
            <a:spAutoFit/>
          </a:bodyPr>
          <a:lstStyle/>
          <a:p>
            <a:pPr marL="12699" defTabSz="1217706">
              <a:lnSpc>
                <a:spcPts val="1240"/>
              </a:lnSpc>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100</a:t>
            </a:r>
            <a:endParaRPr sz="1200" kern="0" dirty="0">
              <a:solidFill>
                <a:sysClr val="windowText" lastClr="000000"/>
              </a:solidFill>
              <a:latin typeface="Calibri"/>
              <a:cs typeface="Calibri"/>
            </a:endParaRPr>
          </a:p>
        </p:txBody>
      </p:sp>
      <p:sp>
        <p:nvSpPr>
          <p:cNvPr id="67" name="object 67"/>
          <p:cNvSpPr txBox="1"/>
          <p:nvPr/>
        </p:nvSpPr>
        <p:spPr>
          <a:xfrm>
            <a:off x="3567507" y="5121245"/>
            <a:ext cx="619077" cy="364202"/>
          </a:xfrm>
          <a:prstGeom prst="rect">
            <a:avLst/>
          </a:prstGeom>
        </p:spPr>
        <p:txBody>
          <a:bodyPr vert="horz" wrap="square" lIns="0" tIns="0" rIns="0" bIns="0" rtlCol="0">
            <a:spAutoFit/>
          </a:bodyPr>
          <a:lstStyle/>
          <a:p>
            <a:pPr marL="99692" defTabSz="1217706">
              <a:lnSpc>
                <a:spcPts val="1240"/>
              </a:lnSpc>
            </a:pPr>
            <a:r>
              <a:rPr sz="1200" b="1" kern="0" spc="-11" dirty="0">
                <a:solidFill>
                  <a:sysClr val="windowText" lastClr="000000"/>
                </a:solidFill>
                <a:latin typeface="Calibri"/>
                <a:cs typeface="Calibri"/>
              </a:rPr>
              <a:t>-</a:t>
            </a:r>
            <a:r>
              <a:rPr sz="1200" b="1" kern="0" spc="-25" dirty="0">
                <a:solidFill>
                  <a:sysClr val="windowText" lastClr="000000"/>
                </a:solidFill>
                <a:latin typeface="Calibri"/>
                <a:cs typeface="Calibri"/>
              </a:rPr>
              <a:t>50</a:t>
            </a:r>
            <a:endParaRPr sz="1200" kern="0" dirty="0">
              <a:solidFill>
                <a:sysClr val="windowText" lastClr="000000"/>
              </a:solidFill>
              <a:latin typeface="Calibri"/>
              <a:cs typeface="Calibri"/>
            </a:endParaRPr>
          </a:p>
          <a:p>
            <a:pPr marL="12699" defTabSz="1217706">
              <a:spcBef>
                <a:spcPts val="150"/>
              </a:spcBef>
            </a:pPr>
            <a:r>
              <a:rPr sz="1200" b="1" kern="0" dirty="0">
                <a:solidFill>
                  <a:sysClr val="windowText" lastClr="000000"/>
                </a:solidFill>
                <a:latin typeface="Calibri"/>
                <a:cs typeface="Calibri"/>
              </a:rPr>
              <a:t>rather</a:t>
            </a:r>
            <a:r>
              <a:rPr sz="1200" b="1" kern="0" spc="-20" dirty="0">
                <a:solidFill>
                  <a:sysClr val="windowText" lastClr="000000"/>
                </a:solidFill>
                <a:latin typeface="Calibri"/>
                <a:cs typeface="Calibri"/>
              </a:rPr>
              <a:t> </a:t>
            </a:r>
            <a:r>
              <a:rPr sz="1200" b="1" kern="0" spc="-25" dirty="0">
                <a:solidFill>
                  <a:sysClr val="windowText" lastClr="000000"/>
                </a:solidFill>
                <a:latin typeface="Calibri"/>
                <a:cs typeface="Calibri"/>
              </a:rPr>
              <a:t>no</a:t>
            </a:r>
            <a:endParaRPr sz="1200" kern="0" dirty="0">
              <a:solidFill>
                <a:sysClr val="windowText" lastClr="000000"/>
              </a:solidFill>
              <a:latin typeface="Calibri"/>
              <a:cs typeface="Calibri"/>
            </a:endParaRPr>
          </a:p>
        </p:txBody>
      </p:sp>
      <p:sp>
        <p:nvSpPr>
          <p:cNvPr id="68" name="object 68"/>
          <p:cNvSpPr txBox="1"/>
          <p:nvPr/>
        </p:nvSpPr>
        <p:spPr>
          <a:xfrm>
            <a:off x="5125931" y="5121246"/>
            <a:ext cx="102862" cy="156068"/>
          </a:xfrm>
          <a:prstGeom prst="rect">
            <a:avLst/>
          </a:prstGeom>
        </p:spPr>
        <p:txBody>
          <a:bodyPr vert="horz" wrap="square" lIns="0" tIns="0" rIns="0" bIns="0" rtlCol="0">
            <a:spAutoFit/>
          </a:bodyPr>
          <a:lstStyle/>
          <a:p>
            <a:pPr marL="12699" defTabSz="1217706">
              <a:lnSpc>
                <a:spcPts val="1240"/>
              </a:lnSpc>
            </a:pPr>
            <a:r>
              <a:rPr sz="1200" b="1" kern="0" dirty="0">
                <a:solidFill>
                  <a:sysClr val="windowText" lastClr="000000"/>
                </a:solidFill>
                <a:latin typeface="Calibri"/>
                <a:cs typeface="Calibri"/>
              </a:rPr>
              <a:t>0</a:t>
            </a:r>
            <a:endParaRPr sz="1200" kern="0" dirty="0">
              <a:solidFill>
                <a:sysClr val="windowText" lastClr="000000"/>
              </a:solidFill>
              <a:latin typeface="Calibri"/>
              <a:cs typeface="Calibri"/>
            </a:endParaRPr>
          </a:p>
        </p:txBody>
      </p:sp>
      <p:sp>
        <p:nvSpPr>
          <p:cNvPr id="69" name="object 69"/>
          <p:cNvSpPr txBox="1"/>
          <p:nvPr/>
        </p:nvSpPr>
        <p:spPr>
          <a:xfrm>
            <a:off x="6496790" y="5121246"/>
            <a:ext cx="177786" cy="156068"/>
          </a:xfrm>
          <a:prstGeom prst="rect">
            <a:avLst/>
          </a:prstGeom>
        </p:spPr>
        <p:txBody>
          <a:bodyPr vert="horz" wrap="square" lIns="0" tIns="0" rIns="0" bIns="0" rtlCol="0">
            <a:spAutoFit/>
          </a:bodyPr>
          <a:lstStyle/>
          <a:p>
            <a:pPr marL="12699" defTabSz="1217706">
              <a:lnSpc>
                <a:spcPts val="1240"/>
              </a:lnSpc>
            </a:pPr>
            <a:r>
              <a:rPr sz="1200" b="1" kern="0" spc="-25" dirty="0">
                <a:solidFill>
                  <a:sysClr val="windowText" lastClr="000000"/>
                </a:solidFill>
                <a:latin typeface="Calibri"/>
                <a:cs typeface="Calibri"/>
              </a:rPr>
              <a:t>50</a:t>
            </a:r>
            <a:endParaRPr sz="1200" kern="0" dirty="0">
              <a:solidFill>
                <a:sysClr val="windowText" lastClr="000000"/>
              </a:solidFill>
              <a:latin typeface="Calibri"/>
              <a:cs typeface="Calibri"/>
            </a:endParaRPr>
          </a:p>
        </p:txBody>
      </p:sp>
      <p:sp>
        <p:nvSpPr>
          <p:cNvPr id="70" name="object 70"/>
          <p:cNvSpPr txBox="1">
            <a:spLocks noGrp="1"/>
          </p:cNvSpPr>
          <p:nvPr>
            <p:ph type="ftr" sz="quarter" idx="5"/>
          </p:nvPr>
        </p:nvSpPr>
        <p:spPr>
          <a:prstGeom prst="rect">
            <a:avLst/>
          </a:prstGeom>
        </p:spPr>
        <p:txBody>
          <a:bodyPr vert="horz" wrap="square" lIns="0" tIns="0" rIns="0" bIns="0" rtlCol="0">
            <a:spAutoFit/>
          </a:bodyPr>
          <a:lstStyle/>
          <a:p>
            <a:pPr marL="12699" defTabSz="1217706">
              <a:lnSpc>
                <a:spcPts val="1240"/>
              </a:lnSpc>
            </a:pPr>
            <a:r>
              <a:rPr kern="0" spc="-25" dirty="0">
                <a:solidFill>
                  <a:prstClr val="black"/>
                </a:solidFill>
              </a:rPr>
              <a:t>100</a:t>
            </a:r>
          </a:p>
        </p:txBody>
      </p:sp>
      <p:sp>
        <p:nvSpPr>
          <p:cNvPr id="71" name="object 71"/>
          <p:cNvSpPr txBox="1"/>
          <p:nvPr/>
        </p:nvSpPr>
        <p:spPr>
          <a:xfrm>
            <a:off x="5515412" y="5323618"/>
            <a:ext cx="664794" cy="156068"/>
          </a:xfrm>
          <a:prstGeom prst="rect">
            <a:avLst/>
          </a:prstGeom>
        </p:spPr>
        <p:txBody>
          <a:bodyPr vert="horz" wrap="square" lIns="0" tIns="0" rIns="0" bIns="0" rtlCol="0">
            <a:spAutoFit/>
          </a:bodyPr>
          <a:lstStyle/>
          <a:p>
            <a:pPr marL="12699" defTabSz="1217706">
              <a:lnSpc>
                <a:spcPts val="1240"/>
              </a:lnSpc>
            </a:pPr>
            <a:r>
              <a:rPr sz="1200" b="1" kern="0" dirty="0">
                <a:solidFill>
                  <a:sysClr val="windowText" lastClr="000000"/>
                </a:solidFill>
                <a:latin typeface="Calibri"/>
                <a:cs typeface="Calibri"/>
              </a:rPr>
              <a:t>rather</a:t>
            </a:r>
            <a:r>
              <a:rPr sz="1200" b="1" kern="0" spc="-20" dirty="0">
                <a:solidFill>
                  <a:sysClr val="windowText" lastClr="000000"/>
                </a:solidFill>
                <a:latin typeface="Calibri"/>
                <a:cs typeface="Calibri"/>
              </a:rPr>
              <a:t> </a:t>
            </a:r>
            <a:r>
              <a:rPr sz="1200" b="1" kern="0" spc="-25" dirty="0">
                <a:solidFill>
                  <a:sysClr val="windowText" lastClr="000000"/>
                </a:solidFill>
                <a:latin typeface="Calibri"/>
                <a:cs typeface="Calibri"/>
              </a:rPr>
              <a:t>yes</a:t>
            </a:r>
            <a:endParaRPr sz="1200" kern="0" dirty="0">
              <a:solidFill>
                <a:sysClr val="windowText" lastClr="000000"/>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875" y="443740"/>
            <a:ext cx="8627829" cy="382796"/>
          </a:xfrm>
          <a:prstGeom prst="rect">
            <a:avLst/>
          </a:prstGeom>
        </p:spPr>
        <p:txBody>
          <a:bodyPr vert="horz" wrap="square" lIns="0" tIns="13334" rIns="0" bIns="0" rtlCol="0">
            <a:spAutoFit/>
          </a:bodyPr>
          <a:lstStyle/>
          <a:p>
            <a:pPr marL="12699" algn="ctr">
              <a:spcBef>
                <a:spcPts val="105"/>
              </a:spcBef>
            </a:pPr>
            <a:r>
              <a:rPr sz="2400" dirty="0">
                <a:solidFill>
                  <a:srgbClr val="FF0000"/>
                </a:solidFill>
                <a:effectLst>
                  <a:outerShdw blurRad="38100" dist="38100" dir="2700000" algn="tl">
                    <a:srgbClr val="000000">
                      <a:alpha val="43137"/>
                    </a:srgbClr>
                  </a:outerShdw>
                </a:effectLst>
              </a:rPr>
              <a:t>Do</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you</a:t>
            </a:r>
            <a:r>
              <a:rPr sz="2400" spc="-3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agree</a:t>
            </a:r>
            <a:r>
              <a:rPr sz="2400" spc="-6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that</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a:t>
            </a:r>
            <a:r>
              <a:rPr sz="2400" spc="-6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(All</a:t>
            </a:r>
            <a:r>
              <a:rPr sz="2400" spc="-4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responders,</a:t>
            </a:r>
            <a:r>
              <a:rPr sz="2400" spc="11" dirty="0">
                <a:solidFill>
                  <a:srgbClr val="FF0000"/>
                </a:solidFill>
                <a:effectLst>
                  <a:outerShdw blurRad="38100" dist="38100" dir="2700000" algn="tl">
                    <a:srgbClr val="000000">
                      <a:alpha val="43137"/>
                    </a:srgbClr>
                  </a:outerShdw>
                </a:effectLst>
              </a:rPr>
              <a:t> </a:t>
            </a:r>
            <a:r>
              <a:rPr sz="2400" spc="-25" dirty="0">
                <a:solidFill>
                  <a:srgbClr val="FF0000"/>
                </a:solidFill>
                <a:effectLst>
                  <a:outerShdw blurRad="38100" dist="38100" dir="2700000" algn="tl">
                    <a:srgbClr val="000000">
                      <a:alpha val="43137"/>
                    </a:srgbClr>
                  </a:outerShdw>
                </a:effectLst>
              </a:rPr>
              <a:t>%)</a:t>
            </a:r>
            <a:endParaRPr sz="2400" dirty="0">
              <a:solidFill>
                <a:srgbClr val="FF0000"/>
              </a:solidFill>
              <a:effectLst>
                <a:outerShdw blurRad="38100" dist="38100" dir="2700000" algn="tl">
                  <a:srgbClr val="000000">
                    <a:alpha val="43137"/>
                  </a:srgbClr>
                </a:outerShdw>
              </a:effectLst>
            </a:endParaRPr>
          </a:p>
        </p:txBody>
      </p:sp>
      <p:grpSp>
        <p:nvGrpSpPr>
          <p:cNvPr id="3" name="object 3"/>
          <p:cNvGrpSpPr/>
          <p:nvPr/>
        </p:nvGrpSpPr>
        <p:grpSpPr>
          <a:xfrm>
            <a:off x="4443994" y="1625358"/>
            <a:ext cx="3755100" cy="3195709"/>
            <a:chOff x="4443984" y="771143"/>
            <a:chExt cx="3755390" cy="3195955"/>
          </a:xfrm>
        </p:grpSpPr>
        <p:sp>
          <p:nvSpPr>
            <p:cNvPr id="4" name="object 4"/>
            <p:cNvSpPr/>
            <p:nvPr/>
          </p:nvSpPr>
          <p:spPr>
            <a:xfrm>
              <a:off x="4448556" y="775715"/>
              <a:ext cx="1125220" cy="3133725"/>
            </a:xfrm>
            <a:custGeom>
              <a:avLst/>
              <a:gdLst/>
              <a:ahLst/>
              <a:cxnLst/>
              <a:rect l="l" t="t" r="r" b="b"/>
              <a:pathLst>
                <a:path w="1125220" h="3133725">
                  <a:moveTo>
                    <a:pt x="0" y="0"/>
                  </a:moveTo>
                  <a:lnTo>
                    <a:pt x="0" y="3133344"/>
                  </a:lnTo>
                </a:path>
                <a:path w="1125220" h="3133725">
                  <a:moveTo>
                    <a:pt x="374904" y="0"/>
                  </a:moveTo>
                  <a:lnTo>
                    <a:pt x="374904" y="3133344"/>
                  </a:lnTo>
                </a:path>
                <a:path w="1125220" h="3133725">
                  <a:moveTo>
                    <a:pt x="749808" y="0"/>
                  </a:moveTo>
                  <a:lnTo>
                    <a:pt x="749808" y="3133344"/>
                  </a:lnTo>
                </a:path>
                <a:path w="1125220" h="3133725">
                  <a:moveTo>
                    <a:pt x="1124712" y="0"/>
                  </a:moveTo>
                  <a:lnTo>
                    <a:pt x="1124712" y="313334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5" name="object 5"/>
            <p:cNvSpPr/>
            <p:nvPr/>
          </p:nvSpPr>
          <p:spPr>
            <a:xfrm>
              <a:off x="5948172" y="3020567"/>
              <a:ext cx="1499870" cy="889000"/>
            </a:xfrm>
            <a:custGeom>
              <a:avLst/>
              <a:gdLst/>
              <a:ahLst/>
              <a:cxnLst/>
              <a:rect l="l" t="t" r="r" b="b"/>
              <a:pathLst>
                <a:path w="1499870" h="889000">
                  <a:moveTo>
                    <a:pt x="0" y="783336"/>
                  </a:moveTo>
                  <a:lnTo>
                    <a:pt x="0" y="888492"/>
                  </a:lnTo>
                </a:path>
                <a:path w="1499870" h="889000">
                  <a:moveTo>
                    <a:pt x="749807" y="783336"/>
                  </a:moveTo>
                  <a:lnTo>
                    <a:pt x="749807" y="888492"/>
                  </a:lnTo>
                </a:path>
                <a:path w="1499870" h="889000">
                  <a:moveTo>
                    <a:pt x="749807" y="0"/>
                  </a:moveTo>
                  <a:lnTo>
                    <a:pt x="749807" y="213360"/>
                  </a:lnTo>
                </a:path>
                <a:path w="1499870" h="889000">
                  <a:moveTo>
                    <a:pt x="1124711" y="783336"/>
                  </a:moveTo>
                  <a:lnTo>
                    <a:pt x="1124711" y="888492"/>
                  </a:lnTo>
                </a:path>
                <a:path w="1499870" h="889000">
                  <a:moveTo>
                    <a:pt x="1124711" y="0"/>
                  </a:moveTo>
                  <a:lnTo>
                    <a:pt x="1124711" y="213360"/>
                  </a:lnTo>
                </a:path>
                <a:path w="1499870" h="889000">
                  <a:moveTo>
                    <a:pt x="1499616" y="783336"/>
                  </a:moveTo>
                  <a:lnTo>
                    <a:pt x="1499616" y="888492"/>
                  </a:lnTo>
                </a:path>
                <a:path w="1499870" h="889000">
                  <a:moveTo>
                    <a:pt x="1499616" y="0"/>
                  </a:moveTo>
                  <a:lnTo>
                    <a:pt x="1499616" y="213360"/>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6" name="object 6"/>
            <p:cNvSpPr/>
            <p:nvPr/>
          </p:nvSpPr>
          <p:spPr>
            <a:xfrm>
              <a:off x="6321552" y="3233927"/>
              <a:ext cx="1201420" cy="570230"/>
            </a:xfrm>
            <a:custGeom>
              <a:avLst/>
              <a:gdLst/>
              <a:ahLst/>
              <a:cxnLst/>
              <a:rect l="l" t="t" r="r" b="b"/>
              <a:pathLst>
                <a:path w="1201420" h="570229">
                  <a:moveTo>
                    <a:pt x="1200912" y="0"/>
                  </a:moveTo>
                  <a:lnTo>
                    <a:pt x="0" y="0"/>
                  </a:lnTo>
                  <a:lnTo>
                    <a:pt x="0" y="569976"/>
                  </a:lnTo>
                  <a:lnTo>
                    <a:pt x="1200912" y="569976"/>
                  </a:lnTo>
                  <a:lnTo>
                    <a:pt x="1200912" y="0"/>
                  </a:lnTo>
                  <a:close/>
                </a:path>
              </a:pathLst>
            </a:custGeom>
            <a:solidFill>
              <a:srgbClr val="08684E"/>
            </a:solidFill>
          </p:spPr>
          <p:txBody>
            <a:bodyPr wrap="square" lIns="0" tIns="0" rIns="0" bIns="0" rtlCol="0"/>
            <a:lstStyle/>
            <a:p>
              <a:pPr defTabSz="1217706"/>
              <a:endParaRPr sz="2397" kern="0" dirty="0">
                <a:solidFill>
                  <a:sysClr val="windowText" lastClr="000000"/>
                </a:solidFill>
              </a:endParaRPr>
            </a:p>
          </p:txBody>
        </p:sp>
        <p:sp>
          <p:nvSpPr>
            <p:cNvPr id="7" name="object 7"/>
            <p:cNvSpPr/>
            <p:nvPr/>
          </p:nvSpPr>
          <p:spPr>
            <a:xfrm>
              <a:off x="6697980" y="2237231"/>
              <a:ext cx="1125220" cy="1671955"/>
            </a:xfrm>
            <a:custGeom>
              <a:avLst/>
              <a:gdLst/>
              <a:ahLst/>
              <a:cxnLst/>
              <a:rect l="l" t="t" r="r" b="b"/>
              <a:pathLst>
                <a:path w="1125220" h="1671954">
                  <a:moveTo>
                    <a:pt x="0" y="0"/>
                  </a:moveTo>
                  <a:lnTo>
                    <a:pt x="0" y="210312"/>
                  </a:lnTo>
                </a:path>
                <a:path w="1125220" h="1671954">
                  <a:moveTo>
                    <a:pt x="374903" y="0"/>
                  </a:moveTo>
                  <a:lnTo>
                    <a:pt x="374903" y="210312"/>
                  </a:lnTo>
                </a:path>
                <a:path w="1125220" h="1671954">
                  <a:moveTo>
                    <a:pt x="749808" y="0"/>
                  </a:moveTo>
                  <a:lnTo>
                    <a:pt x="749808" y="210312"/>
                  </a:lnTo>
                </a:path>
                <a:path w="1125220" h="1671954">
                  <a:moveTo>
                    <a:pt x="1124712" y="783336"/>
                  </a:moveTo>
                  <a:lnTo>
                    <a:pt x="1124712" y="1671828"/>
                  </a:lnTo>
                </a:path>
                <a:path w="1125220" h="1671954">
                  <a:moveTo>
                    <a:pt x="1124712" y="0"/>
                  </a:moveTo>
                  <a:lnTo>
                    <a:pt x="1124712" y="21031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8" name="object 8"/>
            <p:cNvSpPr/>
            <p:nvPr/>
          </p:nvSpPr>
          <p:spPr>
            <a:xfrm>
              <a:off x="6099048" y="2447543"/>
              <a:ext cx="222885" cy="573405"/>
            </a:xfrm>
            <a:custGeom>
              <a:avLst/>
              <a:gdLst/>
              <a:ahLst/>
              <a:cxnLst/>
              <a:rect l="l" t="t" r="r" b="b"/>
              <a:pathLst>
                <a:path w="222885" h="573405">
                  <a:moveTo>
                    <a:pt x="222503" y="0"/>
                  </a:moveTo>
                  <a:lnTo>
                    <a:pt x="0" y="0"/>
                  </a:lnTo>
                  <a:lnTo>
                    <a:pt x="0" y="573024"/>
                  </a:lnTo>
                  <a:lnTo>
                    <a:pt x="222503" y="573024"/>
                  </a:lnTo>
                  <a:lnTo>
                    <a:pt x="222503"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9" name="object 9"/>
            <p:cNvSpPr/>
            <p:nvPr/>
          </p:nvSpPr>
          <p:spPr>
            <a:xfrm>
              <a:off x="6321552" y="2447543"/>
              <a:ext cx="1649095" cy="573405"/>
            </a:xfrm>
            <a:custGeom>
              <a:avLst/>
              <a:gdLst/>
              <a:ahLst/>
              <a:cxnLst/>
              <a:rect l="l" t="t" r="r" b="b"/>
              <a:pathLst>
                <a:path w="1649095" h="573405">
                  <a:moveTo>
                    <a:pt x="1648968" y="0"/>
                  </a:moveTo>
                  <a:lnTo>
                    <a:pt x="0" y="0"/>
                  </a:lnTo>
                  <a:lnTo>
                    <a:pt x="0" y="573024"/>
                  </a:lnTo>
                  <a:lnTo>
                    <a:pt x="1648968" y="573024"/>
                  </a:lnTo>
                  <a:lnTo>
                    <a:pt x="1648968" y="0"/>
                  </a:lnTo>
                  <a:close/>
                </a:path>
              </a:pathLst>
            </a:custGeom>
            <a:solidFill>
              <a:srgbClr val="08684E"/>
            </a:solidFill>
          </p:spPr>
          <p:txBody>
            <a:bodyPr wrap="square" lIns="0" tIns="0" rIns="0" bIns="0" rtlCol="0"/>
            <a:lstStyle/>
            <a:p>
              <a:pPr defTabSz="1217706"/>
              <a:endParaRPr sz="2397" kern="0" dirty="0">
                <a:solidFill>
                  <a:sysClr val="windowText" lastClr="000000"/>
                </a:solidFill>
              </a:endParaRPr>
            </a:p>
          </p:txBody>
        </p:sp>
        <p:sp>
          <p:nvSpPr>
            <p:cNvPr id="10" name="object 10"/>
            <p:cNvSpPr/>
            <p:nvPr/>
          </p:nvSpPr>
          <p:spPr>
            <a:xfrm>
              <a:off x="6697980" y="775715"/>
              <a:ext cx="1125220" cy="889000"/>
            </a:xfrm>
            <a:custGeom>
              <a:avLst/>
              <a:gdLst/>
              <a:ahLst/>
              <a:cxnLst/>
              <a:rect l="l" t="t" r="r" b="b"/>
              <a:pathLst>
                <a:path w="1125220" h="889000">
                  <a:moveTo>
                    <a:pt x="0" y="678180"/>
                  </a:moveTo>
                  <a:lnTo>
                    <a:pt x="0" y="888492"/>
                  </a:lnTo>
                </a:path>
                <a:path w="1125220" h="889000">
                  <a:moveTo>
                    <a:pt x="374903" y="678180"/>
                  </a:moveTo>
                  <a:lnTo>
                    <a:pt x="374903" y="888492"/>
                  </a:lnTo>
                </a:path>
                <a:path w="1125220" h="889000">
                  <a:moveTo>
                    <a:pt x="749808" y="0"/>
                  </a:moveTo>
                  <a:lnTo>
                    <a:pt x="749808" y="888492"/>
                  </a:lnTo>
                </a:path>
                <a:path w="1125220" h="889000">
                  <a:moveTo>
                    <a:pt x="1124712" y="0"/>
                  </a:moveTo>
                  <a:lnTo>
                    <a:pt x="1124712" y="88849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1" name="object 11"/>
            <p:cNvSpPr/>
            <p:nvPr/>
          </p:nvSpPr>
          <p:spPr>
            <a:xfrm>
              <a:off x="6077712" y="1664207"/>
              <a:ext cx="243840" cy="573405"/>
            </a:xfrm>
            <a:custGeom>
              <a:avLst/>
              <a:gdLst/>
              <a:ahLst/>
              <a:cxnLst/>
              <a:rect l="l" t="t" r="r" b="b"/>
              <a:pathLst>
                <a:path w="243839" h="573405">
                  <a:moveTo>
                    <a:pt x="243839" y="0"/>
                  </a:moveTo>
                  <a:lnTo>
                    <a:pt x="0" y="0"/>
                  </a:lnTo>
                  <a:lnTo>
                    <a:pt x="0" y="573023"/>
                  </a:lnTo>
                  <a:lnTo>
                    <a:pt x="243839" y="573023"/>
                  </a:lnTo>
                  <a:lnTo>
                    <a:pt x="243839"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12" name="object 12"/>
            <p:cNvSpPr/>
            <p:nvPr/>
          </p:nvSpPr>
          <p:spPr>
            <a:xfrm>
              <a:off x="6321552" y="1664207"/>
              <a:ext cx="1630680" cy="573405"/>
            </a:xfrm>
            <a:custGeom>
              <a:avLst/>
              <a:gdLst/>
              <a:ahLst/>
              <a:cxnLst/>
              <a:rect l="l" t="t" r="r" b="b"/>
              <a:pathLst>
                <a:path w="1630679" h="573405">
                  <a:moveTo>
                    <a:pt x="1630679" y="0"/>
                  </a:moveTo>
                  <a:lnTo>
                    <a:pt x="0" y="0"/>
                  </a:lnTo>
                  <a:lnTo>
                    <a:pt x="0" y="573023"/>
                  </a:lnTo>
                  <a:lnTo>
                    <a:pt x="1630679" y="573023"/>
                  </a:lnTo>
                  <a:lnTo>
                    <a:pt x="1630679" y="0"/>
                  </a:lnTo>
                  <a:close/>
                </a:path>
              </a:pathLst>
            </a:custGeom>
            <a:solidFill>
              <a:srgbClr val="08684E"/>
            </a:solidFill>
          </p:spPr>
          <p:txBody>
            <a:bodyPr wrap="square" lIns="0" tIns="0" rIns="0" bIns="0" rtlCol="0"/>
            <a:lstStyle/>
            <a:p>
              <a:pPr defTabSz="1217706"/>
              <a:endParaRPr sz="2397" kern="0" dirty="0">
                <a:solidFill>
                  <a:sysClr val="windowText" lastClr="000000"/>
                </a:solidFill>
              </a:endParaRPr>
            </a:p>
          </p:txBody>
        </p:sp>
        <p:sp>
          <p:nvSpPr>
            <p:cNvPr id="13" name="object 13"/>
            <p:cNvSpPr/>
            <p:nvPr/>
          </p:nvSpPr>
          <p:spPr>
            <a:xfrm>
              <a:off x="6697980" y="775715"/>
              <a:ext cx="375285" cy="105410"/>
            </a:xfrm>
            <a:custGeom>
              <a:avLst/>
              <a:gdLst/>
              <a:ahLst/>
              <a:cxnLst/>
              <a:rect l="l" t="t" r="r" b="b"/>
              <a:pathLst>
                <a:path w="375284" h="105409">
                  <a:moveTo>
                    <a:pt x="0" y="0"/>
                  </a:moveTo>
                  <a:lnTo>
                    <a:pt x="0" y="105156"/>
                  </a:lnTo>
                </a:path>
                <a:path w="375284" h="105409">
                  <a:moveTo>
                    <a:pt x="374903" y="0"/>
                  </a:moveTo>
                  <a:lnTo>
                    <a:pt x="374903" y="105156"/>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4" name="object 14"/>
            <p:cNvSpPr/>
            <p:nvPr/>
          </p:nvSpPr>
          <p:spPr>
            <a:xfrm>
              <a:off x="6321552" y="880871"/>
              <a:ext cx="1125220" cy="573405"/>
            </a:xfrm>
            <a:custGeom>
              <a:avLst/>
              <a:gdLst/>
              <a:ahLst/>
              <a:cxnLst/>
              <a:rect l="l" t="t" r="r" b="b"/>
              <a:pathLst>
                <a:path w="1125220" h="573405">
                  <a:moveTo>
                    <a:pt x="1124712" y="0"/>
                  </a:moveTo>
                  <a:lnTo>
                    <a:pt x="0" y="0"/>
                  </a:lnTo>
                  <a:lnTo>
                    <a:pt x="0" y="573024"/>
                  </a:lnTo>
                  <a:lnTo>
                    <a:pt x="1124712" y="573024"/>
                  </a:lnTo>
                  <a:lnTo>
                    <a:pt x="1124712" y="0"/>
                  </a:lnTo>
                  <a:close/>
                </a:path>
              </a:pathLst>
            </a:custGeom>
            <a:solidFill>
              <a:srgbClr val="08684E"/>
            </a:solidFill>
          </p:spPr>
          <p:txBody>
            <a:bodyPr wrap="square" lIns="0" tIns="0" rIns="0" bIns="0" rtlCol="0"/>
            <a:lstStyle/>
            <a:p>
              <a:pPr defTabSz="1217706"/>
              <a:endParaRPr sz="2397" kern="0" dirty="0">
                <a:solidFill>
                  <a:sysClr val="windowText" lastClr="000000"/>
                </a:solidFill>
              </a:endParaRPr>
            </a:p>
          </p:txBody>
        </p:sp>
        <p:sp>
          <p:nvSpPr>
            <p:cNvPr id="15" name="object 15"/>
            <p:cNvSpPr/>
            <p:nvPr/>
          </p:nvSpPr>
          <p:spPr>
            <a:xfrm>
              <a:off x="8194548" y="775715"/>
              <a:ext cx="0" cy="3133725"/>
            </a:xfrm>
            <a:custGeom>
              <a:avLst/>
              <a:gdLst/>
              <a:ahLst/>
              <a:cxnLst/>
              <a:rect l="l" t="t" r="r" b="b"/>
              <a:pathLst>
                <a:path h="3133725">
                  <a:moveTo>
                    <a:pt x="0" y="0"/>
                  </a:moveTo>
                  <a:lnTo>
                    <a:pt x="0" y="3133344"/>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6" name="object 16"/>
            <p:cNvSpPr/>
            <p:nvPr/>
          </p:nvSpPr>
          <p:spPr>
            <a:xfrm>
              <a:off x="4448556" y="775715"/>
              <a:ext cx="3746500" cy="3191510"/>
            </a:xfrm>
            <a:custGeom>
              <a:avLst/>
              <a:gdLst/>
              <a:ahLst/>
              <a:cxnLst/>
              <a:rect l="l" t="t" r="r" b="b"/>
              <a:pathLst>
                <a:path w="3746500" h="3191510">
                  <a:moveTo>
                    <a:pt x="0" y="3133344"/>
                  </a:moveTo>
                  <a:lnTo>
                    <a:pt x="3745992" y="3133344"/>
                  </a:lnTo>
                </a:path>
                <a:path w="3746500" h="3191510">
                  <a:moveTo>
                    <a:pt x="0" y="3133344"/>
                  </a:moveTo>
                  <a:lnTo>
                    <a:pt x="0" y="3191256"/>
                  </a:lnTo>
                </a:path>
                <a:path w="3746500" h="3191510">
                  <a:moveTo>
                    <a:pt x="374904" y="3133344"/>
                  </a:moveTo>
                  <a:lnTo>
                    <a:pt x="374904" y="3191256"/>
                  </a:lnTo>
                </a:path>
                <a:path w="3746500" h="3191510">
                  <a:moveTo>
                    <a:pt x="749808" y="3133344"/>
                  </a:moveTo>
                  <a:lnTo>
                    <a:pt x="749808" y="3191256"/>
                  </a:lnTo>
                </a:path>
                <a:path w="3746500" h="3191510">
                  <a:moveTo>
                    <a:pt x="1124712" y="3133344"/>
                  </a:moveTo>
                  <a:lnTo>
                    <a:pt x="1124712" y="3191256"/>
                  </a:lnTo>
                </a:path>
                <a:path w="3746500" h="3191510">
                  <a:moveTo>
                    <a:pt x="1499616" y="3133344"/>
                  </a:moveTo>
                  <a:lnTo>
                    <a:pt x="1499616" y="3191256"/>
                  </a:lnTo>
                </a:path>
                <a:path w="3746500" h="3191510">
                  <a:moveTo>
                    <a:pt x="1874520" y="3133344"/>
                  </a:moveTo>
                  <a:lnTo>
                    <a:pt x="1874520" y="3191256"/>
                  </a:lnTo>
                </a:path>
                <a:path w="3746500" h="3191510">
                  <a:moveTo>
                    <a:pt x="2249424" y="3133344"/>
                  </a:moveTo>
                  <a:lnTo>
                    <a:pt x="2249424" y="3191256"/>
                  </a:lnTo>
                </a:path>
                <a:path w="3746500" h="3191510">
                  <a:moveTo>
                    <a:pt x="2624328" y="3133344"/>
                  </a:moveTo>
                  <a:lnTo>
                    <a:pt x="2624328" y="3191256"/>
                  </a:lnTo>
                </a:path>
                <a:path w="3746500" h="3191510">
                  <a:moveTo>
                    <a:pt x="2999232" y="3133344"/>
                  </a:moveTo>
                  <a:lnTo>
                    <a:pt x="2999232" y="3191256"/>
                  </a:lnTo>
                </a:path>
                <a:path w="3746500" h="3191510">
                  <a:moveTo>
                    <a:pt x="3374136" y="3133344"/>
                  </a:moveTo>
                  <a:lnTo>
                    <a:pt x="3374136" y="3191256"/>
                  </a:lnTo>
                </a:path>
                <a:path w="3746500" h="3191510">
                  <a:moveTo>
                    <a:pt x="3745992" y="3133344"/>
                  </a:moveTo>
                  <a:lnTo>
                    <a:pt x="3745992" y="3191256"/>
                  </a:lnTo>
                </a:path>
                <a:path w="3746500" h="3191510">
                  <a:moveTo>
                    <a:pt x="1874520" y="3133344"/>
                  </a:moveTo>
                  <a:lnTo>
                    <a:pt x="1874520" y="0"/>
                  </a:lnTo>
                </a:path>
                <a:path w="3746500" h="3191510">
                  <a:moveTo>
                    <a:pt x="1825752" y="3133344"/>
                  </a:moveTo>
                  <a:lnTo>
                    <a:pt x="1874520" y="3133344"/>
                  </a:lnTo>
                </a:path>
                <a:path w="3746500" h="3191510">
                  <a:moveTo>
                    <a:pt x="1825752" y="2350008"/>
                  </a:moveTo>
                  <a:lnTo>
                    <a:pt x="1874520" y="2350008"/>
                  </a:lnTo>
                </a:path>
                <a:path w="3746500" h="3191510">
                  <a:moveTo>
                    <a:pt x="1825752" y="1566672"/>
                  </a:moveTo>
                  <a:lnTo>
                    <a:pt x="1874520" y="1566672"/>
                  </a:lnTo>
                </a:path>
                <a:path w="3746500" h="3191510">
                  <a:moveTo>
                    <a:pt x="1825752" y="783336"/>
                  </a:moveTo>
                  <a:lnTo>
                    <a:pt x="1874520" y="783336"/>
                  </a:lnTo>
                </a:path>
                <a:path w="3746500" h="3191510">
                  <a:moveTo>
                    <a:pt x="1825752" y="0"/>
                  </a:moveTo>
                  <a:lnTo>
                    <a:pt x="1874520" y="0"/>
                  </a:lnTo>
                </a:path>
              </a:pathLst>
            </a:custGeom>
            <a:ln w="9144">
              <a:solidFill>
                <a:srgbClr val="888888"/>
              </a:solidFill>
            </a:ln>
          </p:spPr>
          <p:txBody>
            <a:bodyPr wrap="square" lIns="0" tIns="0" rIns="0" bIns="0" rtlCol="0"/>
            <a:lstStyle/>
            <a:p>
              <a:pPr defTabSz="1217706"/>
              <a:endParaRPr sz="2397" kern="0" dirty="0">
                <a:solidFill>
                  <a:sysClr val="windowText" lastClr="000000"/>
                </a:solidFill>
              </a:endParaRPr>
            </a:p>
          </p:txBody>
        </p:sp>
      </p:grpSp>
      <p:sp>
        <p:nvSpPr>
          <p:cNvPr id="17" name="object 17"/>
          <p:cNvSpPr/>
          <p:nvPr/>
        </p:nvSpPr>
        <p:spPr>
          <a:xfrm>
            <a:off x="5948065" y="2308057"/>
            <a:ext cx="0" cy="1780402"/>
          </a:xfrm>
          <a:custGeom>
            <a:avLst/>
            <a:gdLst/>
            <a:ahLst/>
            <a:cxnLst/>
            <a:rect l="l" t="t" r="r" b="b"/>
            <a:pathLst>
              <a:path h="1780539">
                <a:moveTo>
                  <a:pt x="0" y="0"/>
                </a:moveTo>
                <a:lnTo>
                  <a:pt x="0" y="1780032"/>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8" name="object 18"/>
          <p:cNvSpPr/>
          <p:nvPr/>
        </p:nvSpPr>
        <p:spPr>
          <a:xfrm>
            <a:off x="5948065" y="1629930"/>
            <a:ext cx="0" cy="105402"/>
          </a:xfrm>
          <a:custGeom>
            <a:avLst/>
            <a:gdLst/>
            <a:ahLst/>
            <a:cxnLst/>
            <a:rect l="l" t="t" r="r" b="b"/>
            <a:pathLst>
              <a:path h="105409">
                <a:moveTo>
                  <a:pt x="0" y="0"/>
                </a:moveTo>
                <a:lnTo>
                  <a:pt x="0" y="105156"/>
                </a:lnTo>
              </a:path>
            </a:pathLst>
          </a:custGeom>
          <a:ln w="9144">
            <a:solidFill>
              <a:srgbClr val="BEBEBE"/>
            </a:solidFill>
            <a:prstDash val="sysDash"/>
          </a:ln>
        </p:spPr>
        <p:txBody>
          <a:bodyPr wrap="square" lIns="0" tIns="0" rIns="0" bIns="0" rtlCol="0"/>
          <a:lstStyle/>
          <a:p>
            <a:pPr defTabSz="1217706"/>
            <a:endParaRPr sz="2397" kern="0" dirty="0">
              <a:solidFill>
                <a:sysClr val="windowText" lastClr="000000"/>
              </a:solidFill>
            </a:endParaRPr>
          </a:p>
        </p:txBody>
      </p:sp>
      <p:sp>
        <p:nvSpPr>
          <p:cNvPr id="19" name="object 19"/>
          <p:cNvSpPr txBox="1"/>
          <p:nvPr/>
        </p:nvSpPr>
        <p:spPr>
          <a:xfrm>
            <a:off x="5666148" y="4087952"/>
            <a:ext cx="655270" cy="395108"/>
          </a:xfrm>
          <a:prstGeom prst="rect">
            <a:avLst/>
          </a:prstGeom>
          <a:solidFill>
            <a:srgbClr val="A6A6A6"/>
          </a:solidFill>
        </p:spPr>
        <p:txBody>
          <a:bodyPr vert="horz" wrap="square" lIns="0" tIns="2540" rIns="0" bIns="0" rtlCol="0">
            <a:spAutoFit/>
          </a:bodyPr>
          <a:lstStyle/>
          <a:p>
            <a:pPr defTabSz="1217706">
              <a:spcBef>
                <a:spcPts val="20"/>
              </a:spcBef>
            </a:pPr>
            <a:endParaRPr sz="1151" kern="0" dirty="0">
              <a:solidFill>
                <a:sysClr val="windowText" lastClr="000000"/>
              </a:solidFill>
              <a:latin typeface="Times New Roman"/>
              <a:cs typeface="Times New Roman"/>
            </a:endParaRPr>
          </a:p>
          <a:p>
            <a:pPr marL="347335" defTabSz="1217706"/>
            <a:r>
              <a:rPr sz="1400" b="1" kern="0" dirty="0">
                <a:solidFill>
                  <a:sysClr val="windowText" lastClr="000000"/>
                </a:solidFill>
                <a:latin typeface="Calibri"/>
                <a:cs typeface="Calibri"/>
              </a:rPr>
              <a:t>-</a:t>
            </a:r>
            <a:r>
              <a:rPr sz="1400" b="1" kern="0" spc="-25" dirty="0">
                <a:solidFill>
                  <a:sysClr val="windowText" lastClr="000000"/>
                </a:solidFill>
                <a:latin typeface="Calibri"/>
                <a:cs typeface="Calibri"/>
              </a:rPr>
              <a:t>35</a:t>
            </a:r>
            <a:endParaRPr sz="1400" kern="0" dirty="0">
              <a:solidFill>
                <a:sysClr val="windowText" lastClr="000000"/>
              </a:solidFill>
              <a:latin typeface="Calibri"/>
              <a:cs typeface="Calibri"/>
            </a:endParaRPr>
          </a:p>
        </p:txBody>
      </p:sp>
      <p:sp>
        <p:nvSpPr>
          <p:cNvPr id="20" name="object 20"/>
          <p:cNvSpPr txBox="1"/>
          <p:nvPr/>
        </p:nvSpPr>
        <p:spPr>
          <a:xfrm>
            <a:off x="5611288" y="1735079"/>
            <a:ext cx="710511" cy="396391"/>
          </a:xfrm>
          <a:prstGeom prst="rect">
            <a:avLst/>
          </a:prstGeom>
          <a:solidFill>
            <a:srgbClr val="A6A6A6"/>
          </a:solidFill>
        </p:spPr>
        <p:txBody>
          <a:bodyPr vert="horz" wrap="square" lIns="0" tIns="3810" rIns="0" bIns="0" rtlCol="0">
            <a:spAutoFit/>
          </a:bodyPr>
          <a:lstStyle/>
          <a:p>
            <a:pPr defTabSz="1217706">
              <a:spcBef>
                <a:spcPts val="31"/>
              </a:spcBef>
            </a:pPr>
            <a:endParaRPr sz="1151" kern="0" dirty="0">
              <a:solidFill>
                <a:sysClr val="windowText" lastClr="000000"/>
              </a:solidFill>
              <a:latin typeface="Times New Roman"/>
              <a:cs typeface="Times New Roman"/>
            </a:endParaRPr>
          </a:p>
          <a:p>
            <a:pPr marL="401944" defTabSz="1217706"/>
            <a:r>
              <a:rPr sz="1400" b="1" kern="0" dirty="0">
                <a:solidFill>
                  <a:sysClr val="windowText" lastClr="000000"/>
                </a:solidFill>
                <a:latin typeface="Calibri"/>
                <a:cs typeface="Calibri"/>
              </a:rPr>
              <a:t>-</a:t>
            </a:r>
            <a:r>
              <a:rPr sz="1400" b="1" kern="0" spc="-25" dirty="0">
                <a:solidFill>
                  <a:sysClr val="windowText" lastClr="000000"/>
                </a:solidFill>
                <a:latin typeface="Calibri"/>
                <a:cs typeface="Calibri"/>
              </a:rPr>
              <a:t>38</a:t>
            </a:r>
            <a:endParaRPr sz="1400" kern="0" dirty="0">
              <a:solidFill>
                <a:sysClr val="windowText" lastClr="000000"/>
              </a:solidFill>
              <a:latin typeface="Calibri"/>
              <a:cs typeface="Calibri"/>
            </a:endParaRPr>
          </a:p>
        </p:txBody>
      </p:sp>
      <p:sp>
        <p:nvSpPr>
          <p:cNvPr id="21" name="object 21"/>
          <p:cNvSpPr txBox="1"/>
          <p:nvPr/>
        </p:nvSpPr>
        <p:spPr>
          <a:xfrm>
            <a:off x="6388214" y="4247199"/>
            <a:ext cx="202550" cy="226984"/>
          </a:xfrm>
          <a:prstGeom prst="rect">
            <a:avLst/>
          </a:prstGeom>
        </p:spPr>
        <p:txBody>
          <a:bodyPr vert="horz" wrap="square" lIns="0" tIns="11429" rIns="0" bIns="0" rtlCol="0">
            <a:spAutoFit/>
          </a:bodyPr>
          <a:lstStyle/>
          <a:p>
            <a:pPr marL="12699" defTabSz="1217706">
              <a:spcBef>
                <a:spcPts val="91"/>
              </a:spcBef>
            </a:pPr>
            <a:r>
              <a:rPr sz="1400" b="1" kern="0" spc="-25" dirty="0">
                <a:solidFill>
                  <a:srgbClr val="FFFFFF"/>
                </a:solidFill>
                <a:latin typeface="Calibri"/>
                <a:cs typeface="Calibri"/>
              </a:rPr>
              <a:t>64</a:t>
            </a:r>
            <a:endParaRPr sz="1400" kern="0" dirty="0">
              <a:solidFill>
                <a:sysClr val="windowText" lastClr="000000"/>
              </a:solidFill>
              <a:latin typeface="Calibri"/>
              <a:cs typeface="Calibri"/>
            </a:endParaRPr>
          </a:p>
        </p:txBody>
      </p:sp>
      <p:sp>
        <p:nvSpPr>
          <p:cNvPr id="22" name="object 22"/>
          <p:cNvSpPr txBox="1"/>
          <p:nvPr/>
        </p:nvSpPr>
        <p:spPr>
          <a:xfrm>
            <a:off x="6000893" y="3463288"/>
            <a:ext cx="589869" cy="226984"/>
          </a:xfrm>
          <a:prstGeom prst="rect">
            <a:avLst/>
          </a:prstGeom>
        </p:spPr>
        <p:txBody>
          <a:bodyPr vert="horz" wrap="square" lIns="0" tIns="11429" rIns="0" bIns="0" rtlCol="0">
            <a:spAutoFit/>
          </a:bodyPr>
          <a:lstStyle/>
          <a:p>
            <a:pPr marL="12699" defTabSz="1217706">
              <a:spcBef>
                <a:spcPts val="91"/>
              </a:spcBef>
              <a:tabLst>
                <a:tab pos="399405" algn="l"/>
              </a:tabLst>
            </a:pPr>
            <a:r>
              <a:rPr sz="1400" b="1" kern="0" dirty="0">
                <a:solidFill>
                  <a:sysClr val="windowText" lastClr="000000"/>
                </a:solidFill>
                <a:latin typeface="Calibri"/>
                <a:cs typeface="Calibri"/>
              </a:rPr>
              <a:t>-</a:t>
            </a:r>
            <a:r>
              <a:rPr sz="1400" b="1" kern="0" spc="-25" dirty="0">
                <a:solidFill>
                  <a:sysClr val="windowText" lastClr="000000"/>
                </a:solidFill>
                <a:latin typeface="Calibri"/>
                <a:cs typeface="Calibri"/>
              </a:rPr>
              <a:t>12</a:t>
            </a:r>
            <a:r>
              <a:rPr sz="1400" b="1" kern="0" dirty="0">
                <a:solidFill>
                  <a:sysClr val="windowText" lastClr="000000"/>
                </a:solidFill>
                <a:latin typeface="Calibri"/>
                <a:cs typeface="Calibri"/>
              </a:rPr>
              <a:t>	</a:t>
            </a:r>
            <a:r>
              <a:rPr sz="1400" b="1" kern="0" spc="-25" dirty="0">
                <a:solidFill>
                  <a:srgbClr val="FFFFFF"/>
                </a:solidFill>
                <a:latin typeface="Calibri"/>
                <a:cs typeface="Calibri"/>
              </a:rPr>
              <a:t>88</a:t>
            </a:r>
            <a:endParaRPr sz="1400" kern="0" dirty="0">
              <a:solidFill>
                <a:sysClr val="windowText" lastClr="000000"/>
              </a:solidFill>
              <a:latin typeface="Calibri"/>
              <a:cs typeface="Calibri"/>
            </a:endParaRPr>
          </a:p>
        </p:txBody>
      </p:sp>
      <p:sp>
        <p:nvSpPr>
          <p:cNvPr id="23" name="object 23"/>
          <p:cNvSpPr txBox="1"/>
          <p:nvPr/>
        </p:nvSpPr>
        <p:spPr>
          <a:xfrm>
            <a:off x="6000893" y="2678818"/>
            <a:ext cx="589869" cy="227625"/>
          </a:xfrm>
          <a:prstGeom prst="rect">
            <a:avLst/>
          </a:prstGeom>
        </p:spPr>
        <p:txBody>
          <a:bodyPr vert="horz" wrap="square" lIns="0" tIns="12064" rIns="0" bIns="0" rtlCol="0">
            <a:spAutoFit/>
          </a:bodyPr>
          <a:lstStyle/>
          <a:p>
            <a:pPr marL="12699" defTabSz="1217706">
              <a:spcBef>
                <a:spcPts val="95"/>
              </a:spcBef>
              <a:tabLst>
                <a:tab pos="399405" algn="l"/>
              </a:tabLst>
            </a:pPr>
            <a:r>
              <a:rPr sz="1400" b="1" kern="0" dirty="0">
                <a:solidFill>
                  <a:sysClr val="windowText" lastClr="000000"/>
                </a:solidFill>
                <a:latin typeface="Calibri"/>
                <a:cs typeface="Calibri"/>
              </a:rPr>
              <a:t>-</a:t>
            </a:r>
            <a:r>
              <a:rPr sz="1400" b="1" kern="0" spc="-25" dirty="0">
                <a:solidFill>
                  <a:sysClr val="windowText" lastClr="000000"/>
                </a:solidFill>
                <a:latin typeface="Calibri"/>
                <a:cs typeface="Calibri"/>
              </a:rPr>
              <a:t>13</a:t>
            </a:r>
            <a:r>
              <a:rPr sz="1400" b="1" kern="0" dirty="0">
                <a:solidFill>
                  <a:sysClr val="windowText" lastClr="000000"/>
                </a:solidFill>
                <a:latin typeface="Calibri"/>
                <a:cs typeface="Calibri"/>
              </a:rPr>
              <a:t>	</a:t>
            </a:r>
            <a:r>
              <a:rPr sz="1400" b="1" kern="0" spc="-25" dirty="0">
                <a:solidFill>
                  <a:srgbClr val="FFFFFF"/>
                </a:solidFill>
                <a:latin typeface="Calibri"/>
                <a:cs typeface="Calibri"/>
              </a:rPr>
              <a:t>87</a:t>
            </a:r>
            <a:endParaRPr sz="1400" kern="0" dirty="0">
              <a:solidFill>
                <a:sysClr val="windowText" lastClr="000000"/>
              </a:solidFill>
              <a:latin typeface="Calibri"/>
              <a:cs typeface="Calibri"/>
            </a:endParaRPr>
          </a:p>
        </p:txBody>
      </p:sp>
      <p:sp>
        <p:nvSpPr>
          <p:cNvPr id="24" name="object 24"/>
          <p:cNvSpPr txBox="1"/>
          <p:nvPr/>
        </p:nvSpPr>
        <p:spPr>
          <a:xfrm>
            <a:off x="6388214" y="1895213"/>
            <a:ext cx="202550" cy="226984"/>
          </a:xfrm>
          <a:prstGeom prst="rect">
            <a:avLst/>
          </a:prstGeom>
        </p:spPr>
        <p:txBody>
          <a:bodyPr vert="horz" wrap="square" lIns="0" tIns="11429" rIns="0" bIns="0" rtlCol="0">
            <a:spAutoFit/>
          </a:bodyPr>
          <a:lstStyle/>
          <a:p>
            <a:pPr marL="12699" defTabSz="1217706">
              <a:spcBef>
                <a:spcPts val="91"/>
              </a:spcBef>
            </a:pPr>
            <a:r>
              <a:rPr sz="1400" b="1" kern="0" spc="-25" dirty="0">
                <a:solidFill>
                  <a:srgbClr val="FFFFFF"/>
                </a:solidFill>
                <a:latin typeface="Calibri"/>
                <a:cs typeface="Calibri"/>
              </a:rPr>
              <a:t>60</a:t>
            </a:r>
            <a:endParaRPr sz="1400" kern="0" dirty="0">
              <a:solidFill>
                <a:sysClr val="windowText" lastClr="000000"/>
              </a:solidFill>
              <a:latin typeface="Calibri"/>
              <a:cs typeface="Calibri"/>
            </a:endParaRPr>
          </a:p>
        </p:txBody>
      </p:sp>
      <p:sp>
        <p:nvSpPr>
          <p:cNvPr id="25" name="object 25"/>
          <p:cNvSpPr txBox="1"/>
          <p:nvPr/>
        </p:nvSpPr>
        <p:spPr>
          <a:xfrm>
            <a:off x="3516077" y="4798184"/>
            <a:ext cx="1437529" cy="569381"/>
          </a:xfrm>
          <a:prstGeom prst="rect">
            <a:avLst/>
          </a:prstGeom>
        </p:spPr>
        <p:txBody>
          <a:bodyPr vert="horz" wrap="square" lIns="0" tIns="73654" rIns="0" bIns="0" rtlCol="0">
            <a:spAutoFit/>
          </a:bodyPr>
          <a:lstStyle/>
          <a:p>
            <a:pPr marL="772140" defTabSz="1217706">
              <a:spcBef>
                <a:spcPts val="581"/>
              </a:spcBef>
            </a:pPr>
            <a:r>
              <a:rPr sz="1400" b="1" kern="0" spc="-11" dirty="0">
                <a:solidFill>
                  <a:sysClr val="windowText" lastClr="000000"/>
                </a:solidFill>
                <a:latin typeface="Calibri"/>
                <a:cs typeface="Calibri"/>
              </a:rPr>
              <a:t>-</a:t>
            </a:r>
            <a:r>
              <a:rPr sz="1400" b="1" kern="0" dirty="0">
                <a:solidFill>
                  <a:sysClr val="windowText" lastClr="000000"/>
                </a:solidFill>
                <a:latin typeface="Calibri"/>
                <a:cs typeface="Calibri"/>
              </a:rPr>
              <a:t>100</a:t>
            </a:r>
            <a:r>
              <a:rPr sz="1400" b="1" kern="0" spc="419" dirty="0">
                <a:solidFill>
                  <a:sysClr val="windowText" lastClr="000000"/>
                </a:solidFill>
                <a:latin typeface="Calibri"/>
                <a:cs typeface="Calibri"/>
              </a:rPr>
              <a:t> </a:t>
            </a:r>
            <a:r>
              <a:rPr sz="1400" b="1" kern="0" spc="-11" dirty="0">
                <a:solidFill>
                  <a:sysClr val="windowText" lastClr="000000"/>
                </a:solidFill>
                <a:latin typeface="Calibri"/>
                <a:cs typeface="Calibri"/>
              </a:rPr>
              <a:t>-</a:t>
            </a:r>
            <a:r>
              <a:rPr sz="1400" b="1" kern="0" spc="-25" dirty="0">
                <a:solidFill>
                  <a:sysClr val="windowText" lastClr="000000"/>
                </a:solidFill>
                <a:latin typeface="Calibri"/>
                <a:cs typeface="Calibri"/>
              </a:rPr>
              <a:t>80</a:t>
            </a:r>
            <a:endParaRPr sz="1400" kern="0" dirty="0">
              <a:solidFill>
                <a:sysClr val="windowText" lastClr="000000"/>
              </a:solidFill>
              <a:latin typeface="Calibri"/>
              <a:cs typeface="Calibri"/>
            </a:endParaRPr>
          </a:p>
          <a:p>
            <a:pPr marL="12699" defTabSz="1217706">
              <a:spcBef>
                <a:spcPts val="483"/>
              </a:spcBef>
            </a:pPr>
            <a:r>
              <a:rPr sz="1400" b="1" kern="0" dirty="0">
                <a:solidFill>
                  <a:sysClr val="windowText" lastClr="000000"/>
                </a:solidFill>
                <a:latin typeface="Calibri"/>
                <a:cs typeface="Calibri"/>
              </a:rPr>
              <a:t>rather</a:t>
            </a:r>
            <a:r>
              <a:rPr sz="1400" b="1" kern="0" spc="-40" dirty="0">
                <a:solidFill>
                  <a:sysClr val="windowText" lastClr="000000"/>
                </a:solidFill>
                <a:latin typeface="Calibri"/>
                <a:cs typeface="Calibri"/>
              </a:rPr>
              <a:t> </a:t>
            </a:r>
            <a:r>
              <a:rPr sz="1400" b="1" kern="0" spc="-11" dirty="0">
                <a:solidFill>
                  <a:sysClr val="windowText" lastClr="000000"/>
                </a:solidFill>
                <a:latin typeface="Calibri"/>
                <a:cs typeface="Calibri"/>
              </a:rPr>
              <a:t>disagree</a:t>
            </a:r>
            <a:endParaRPr sz="1400" kern="0" dirty="0">
              <a:solidFill>
                <a:sysClr val="windowText" lastClr="000000"/>
              </a:solidFill>
              <a:latin typeface="Calibri"/>
              <a:cs typeface="Calibri"/>
            </a:endParaRPr>
          </a:p>
        </p:txBody>
      </p:sp>
      <p:sp>
        <p:nvSpPr>
          <p:cNvPr id="26" name="object 26"/>
          <p:cNvSpPr txBox="1"/>
          <p:nvPr/>
        </p:nvSpPr>
        <p:spPr>
          <a:xfrm>
            <a:off x="5070057" y="4860663"/>
            <a:ext cx="1311808" cy="226984"/>
          </a:xfrm>
          <a:prstGeom prst="rect">
            <a:avLst/>
          </a:prstGeom>
        </p:spPr>
        <p:txBody>
          <a:bodyPr vert="horz" wrap="square" lIns="0" tIns="11429" rIns="0" bIns="0" rtlCol="0">
            <a:spAutoFit/>
          </a:bodyPr>
          <a:lstStyle/>
          <a:p>
            <a:pPr marL="12699" defTabSz="1217706">
              <a:spcBef>
                <a:spcPts val="91"/>
              </a:spcBef>
              <a:tabLst>
                <a:tab pos="387340" algn="l"/>
                <a:tab pos="761980" algn="l"/>
                <a:tab pos="1209008" algn="l"/>
              </a:tabLst>
            </a:pPr>
            <a:r>
              <a:rPr sz="1400" b="1" kern="0" spc="-11" dirty="0">
                <a:solidFill>
                  <a:sysClr val="windowText" lastClr="000000"/>
                </a:solidFill>
                <a:latin typeface="Calibri"/>
                <a:cs typeface="Calibri"/>
              </a:rPr>
              <a:t>-</a:t>
            </a:r>
            <a:r>
              <a:rPr sz="1400" b="1" kern="0" spc="-25" dirty="0">
                <a:solidFill>
                  <a:sysClr val="windowText" lastClr="000000"/>
                </a:solidFill>
                <a:latin typeface="Calibri"/>
                <a:cs typeface="Calibri"/>
              </a:rPr>
              <a:t>60</a:t>
            </a:r>
            <a:r>
              <a:rPr sz="1400" b="1" kern="0" dirty="0">
                <a:solidFill>
                  <a:sysClr val="windowText" lastClr="000000"/>
                </a:solidFill>
                <a:latin typeface="Calibri"/>
                <a:cs typeface="Calibri"/>
              </a:rPr>
              <a:t>	</a:t>
            </a:r>
            <a:r>
              <a:rPr sz="1400" b="1" kern="0" spc="-11" dirty="0">
                <a:solidFill>
                  <a:sysClr val="windowText" lastClr="000000"/>
                </a:solidFill>
                <a:latin typeface="Calibri"/>
                <a:cs typeface="Calibri"/>
              </a:rPr>
              <a:t>-</a:t>
            </a:r>
            <a:r>
              <a:rPr sz="1400" b="1" kern="0" spc="-25" dirty="0">
                <a:solidFill>
                  <a:sysClr val="windowText" lastClr="000000"/>
                </a:solidFill>
                <a:latin typeface="Calibri"/>
                <a:cs typeface="Calibri"/>
              </a:rPr>
              <a:t>40</a:t>
            </a:r>
            <a:r>
              <a:rPr sz="1400" b="1" kern="0" dirty="0">
                <a:solidFill>
                  <a:sysClr val="windowText" lastClr="000000"/>
                </a:solidFill>
                <a:latin typeface="Calibri"/>
                <a:cs typeface="Calibri"/>
              </a:rPr>
              <a:t>	</a:t>
            </a:r>
            <a:r>
              <a:rPr sz="1400" b="1" kern="0" spc="-11" dirty="0">
                <a:solidFill>
                  <a:sysClr val="windowText" lastClr="000000"/>
                </a:solidFill>
                <a:latin typeface="Calibri"/>
                <a:cs typeface="Calibri"/>
              </a:rPr>
              <a:t>-</a:t>
            </a:r>
            <a:r>
              <a:rPr sz="1400" b="1" kern="0" spc="-35" dirty="0">
                <a:solidFill>
                  <a:sysClr val="windowText" lastClr="000000"/>
                </a:solidFill>
                <a:latin typeface="Calibri"/>
                <a:cs typeface="Calibri"/>
              </a:rPr>
              <a:t>20</a:t>
            </a:r>
            <a:r>
              <a:rPr sz="1400" b="1" kern="0" dirty="0">
                <a:solidFill>
                  <a:sysClr val="windowText" lastClr="000000"/>
                </a:solidFill>
                <a:latin typeface="Calibri"/>
                <a:cs typeface="Calibri"/>
              </a:rPr>
              <a:t>	</a:t>
            </a:r>
            <a:r>
              <a:rPr sz="1400" b="1" kern="0" spc="-51" dirty="0">
                <a:solidFill>
                  <a:sysClr val="windowText" lastClr="000000"/>
                </a:solidFill>
                <a:latin typeface="Calibri"/>
                <a:cs typeface="Calibri"/>
              </a:rPr>
              <a:t>0</a:t>
            </a:r>
            <a:endParaRPr sz="1400" kern="0" dirty="0">
              <a:solidFill>
                <a:sysClr val="windowText" lastClr="000000"/>
              </a:solidFill>
              <a:latin typeface="Calibri"/>
              <a:cs typeface="Calibri"/>
            </a:endParaRPr>
          </a:p>
        </p:txBody>
      </p:sp>
      <p:sp>
        <p:nvSpPr>
          <p:cNvPr id="27" name="object 27"/>
          <p:cNvSpPr txBox="1"/>
          <p:nvPr/>
        </p:nvSpPr>
        <p:spPr>
          <a:xfrm>
            <a:off x="6596478" y="4860663"/>
            <a:ext cx="1748655" cy="226984"/>
          </a:xfrm>
          <a:prstGeom prst="rect">
            <a:avLst/>
          </a:prstGeom>
        </p:spPr>
        <p:txBody>
          <a:bodyPr vert="horz" wrap="square" lIns="0" tIns="11429" rIns="0" bIns="0" rtlCol="0">
            <a:spAutoFit/>
          </a:bodyPr>
          <a:lstStyle/>
          <a:p>
            <a:pPr marL="12699" defTabSz="1217706">
              <a:spcBef>
                <a:spcPts val="91"/>
              </a:spcBef>
              <a:tabLst>
                <a:tab pos="387340" algn="l"/>
                <a:tab pos="761980" algn="l"/>
                <a:tab pos="1136619" algn="l"/>
                <a:tab pos="1466176" algn="l"/>
              </a:tabLst>
            </a:pPr>
            <a:r>
              <a:rPr sz="1400" b="1" kern="0" spc="-25" dirty="0">
                <a:solidFill>
                  <a:sysClr val="windowText" lastClr="000000"/>
                </a:solidFill>
                <a:latin typeface="Calibri"/>
                <a:cs typeface="Calibri"/>
              </a:rPr>
              <a:t>20</a:t>
            </a:r>
            <a:r>
              <a:rPr sz="1400" b="1" kern="0" dirty="0">
                <a:solidFill>
                  <a:sysClr val="windowText" lastClr="000000"/>
                </a:solidFill>
                <a:latin typeface="Calibri"/>
                <a:cs typeface="Calibri"/>
              </a:rPr>
              <a:t>	</a:t>
            </a:r>
            <a:r>
              <a:rPr sz="1400" b="1" kern="0" spc="-25" dirty="0">
                <a:solidFill>
                  <a:sysClr val="windowText" lastClr="000000"/>
                </a:solidFill>
                <a:latin typeface="Calibri"/>
                <a:cs typeface="Calibri"/>
              </a:rPr>
              <a:t>40</a:t>
            </a:r>
            <a:r>
              <a:rPr sz="1400" b="1" kern="0" dirty="0">
                <a:solidFill>
                  <a:sysClr val="windowText" lastClr="000000"/>
                </a:solidFill>
                <a:latin typeface="Calibri"/>
                <a:cs typeface="Calibri"/>
              </a:rPr>
              <a:t>	</a:t>
            </a:r>
            <a:r>
              <a:rPr sz="1400" b="1" kern="0" spc="-25" dirty="0">
                <a:solidFill>
                  <a:sysClr val="windowText" lastClr="000000"/>
                </a:solidFill>
                <a:latin typeface="Calibri"/>
                <a:cs typeface="Calibri"/>
              </a:rPr>
              <a:t>60</a:t>
            </a:r>
            <a:r>
              <a:rPr sz="1400" b="1" kern="0" dirty="0">
                <a:solidFill>
                  <a:sysClr val="windowText" lastClr="000000"/>
                </a:solidFill>
                <a:latin typeface="Calibri"/>
                <a:cs typeface="Calibri"/>
              </a:rPr>
              <a:t>	</a:t>
            </a:r>
            <a:r>
              <a:rPr sz="1400" b="1" kern="0" spc="-25" dirty="0">
                <a:solidFill>
                  <a:sysClr val="windowText" lastClr="000000"/>
                </a:solidFill>
                <a:latin typeface="Calibri"/>
                <a:cs typeface="Calibri"/>
              </a:rPr>
              <a:t>80</a:t>
            </a:r>
            <a:r>
              <a:rPr sz="1400" b="1" kern="0" dirty="0">
                <a:solidFill>
                  <a:sysClr val="windowText" lastClr="000000"/>
                </a:solidFill>
                <a:latin typeface="Calibri"/>
                <a:cs typeface="Calibri"/>
              </a:rPr>
              <a:t>	</a:t>
            </a:r>
            <a:r>
              <a:rPr sz="1400" b="1" kern="0" spc="-25" dirty="0">
                <a:solidFill>
                  <a:sysClr val="windowText" lastClr="000000"/>
                </a:solidFill>
                <a:latin typeface="Calibri"/>
                <a:cs typeface="Calibri"/>
              </a:rPr>
              <a:t>100</a:t>
            </a:r>
            <a:endParaRPr sz="1400" kern="0" dirty="0">
              <a:solidFill>
                <a:sysClr val="windowText" lastClr="000000"/>
              </a:solidFill>
              <a:latin typeface="Calibri"/>
              <a:cs typeface="Calibri"/>
            </a:endParaRPr>
          </a:p>
        </p:txBody>
      </p:sp>
      <p:sp>
        <p:nvSpPr>
          <p:cNvPr id="28" name="object 28"/>
          <p:cNvSpPr txBox="1"/>
          <p:nvPr/>
        </p:nvSpPr>
        <p:spPr>
          <a:xfrm>
            <a:off x="777025" y="4161226"/>
            <a:ext cx="3539852" cy="379975"/>
          </a:xfrm>
          <a:prstGeom prst="rect">
            <a:avLst/>
          </a:prstGeom>
        </p:spPr>
        <p:txBody>
          <a:bodyPr vert="horz" wrap="square" lIns="0" tIns="9524" rIns="0" bIns="0" rtlCol="0">
            <a:spAutoFit/>
          </a:bodyPr>
          <a:lstStyle/>
          <a:p>
            <a:pPr marL="12699" marR="5080" indent="146046" defTabSz="1217706">
              <a:lnSpc>
                <a:spcPct val="101699"/>
              </a:lnSpc>
              <a:spcBef>
                <a:spcPts val="75"/>
              </a:spcBef>
            </a:pPr>
            <a:r>
              <a:rPr sz="1200" b="1" kern="0" dirty="0">
                <a:solidFill>
                  <a:sysClr val="windowText" lastClr="000000"/>
                </a:solidFill>
                <a:latin typeface="Calibri"/>
                <a:cs typeface="Calibri"/>
              </a:rPr>
              <a:t>…</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the</a:t>
            </a:r>
            <a:r>
              <a:rPr sz="1200" b="1" kern="0" spc="-5" dirty="0">
                <a:solidFill>
                  <a:sysClr val="windowText" lastClr="000000"/>
                </a:solidFill>
                <a:latin typeface="Calibri"/>
                <a:cs typeface="Calibri"/>
              </a:rPr>
              <a:t> </a:t>
            </a:r>
            <a:r>
              <a:rPr sz="1200" b="1" kern="0" dirty="0">
                <a:solidFill>
                  <a:sysClr val="windowText" lastClr="000000"/>
                </a:solidFill>
                <a:latin typeface="Calibri"/>
                <a:cs typeface="Calibri"/>
              </a:rPr>
              <a:t>European</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Union</a:t>
            </a:r>
            <a:r>
              <a:rPr sz="1200" b="1" kern="0" spc="-45" dirty="0">
                <a:solidFill>
                  <a:sysClr val="windowText" lastClr="000000"/>
                </a:solidFill>
                <a:latin typeface="Calibri"/>
                <a:cs typeface="Calibri"/>
              </a:rPr>
              <a:t> </a:t>
            </a:r>
            <a:r>
              <a:rPr sz="1200" b="1" kern="0" dirty="0">
                <a:solidFill>
                  <a:sysClr val="windowText" lastClr="000000"/>
                </a:solidFill>
                <a:latin typeface="Calibri"/>
                <a:cs typeface="Calibri"/>
              </a:rPr>
              <a:t>should</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establish a</a:t>
            </a:r>
            <a:r>
              <a:rPr sz="1200" b="1" kern="0" spc="-15" dirty="0">
                <a:solidFill>
                  <a:sysClr val="windowText" lastClr="000000"/>
                </a:solidFill>
                <a:latin typeface="Calibri"/>
                <a:cs typeface="Calibri"/>
              </a:rPr>
              <a:t> </a:t>
            </a:r>
            <a:r>
              <a:rPr sz="1200" b="1" kern="0" spc="-11" dirty="0">
                <a:solidFill>
                  <a:sysClr val="windowText" lastClr="000000"/>
                </a:solidFill>
                <a:latin typeface="Calibri"/>
                <a:cs typeface="Calibri"/>
              </a:rPr>
              <a:t>minimum </a:t>
            </a:r>
            <a:r>
              <a:rPr sz="1200" b="1" kern="0" dirty="0">
                <a:solidFill>
                  <a:sysClr val="windowText" lastClr="000000"/>
                </a:solidFill>
                <a:latin typeface="Calibri"/>
                <a:cs typeface="Calibri"/>
              </a:rPr>
              <a:t>amount</a:t>
            </a:r>
            <a:r>
              <a:rPr sz="1200" b="1" kern="0" spc="-55" dirty="0">
                <a:solidFill>
                  <a:sysClr val="windowText" lastClr="000000"/>
                </a:solidFill>
                <a:latin typeface="Calibri"/>
                <a:cs typeface="Calibri"/>
              </a:rPr>
              <a:t> </a:t>
            </a:r>
            <a:r>
              <a:rPr sz="1200" b="1" kern="0" dirty="0">
                <a:solidFill>
                  <a:sysClr val="windowText" lastClr="000000"/>
                </a:solidFill>
                <a:latin typeface="Calibri"/>
                <a:cs typeface="Calibri"/>
              </a:rPr>
              <a:t>that</a:t>
            </a:r>
            <a:r>
              <a:rPr sz="1200" b="1" kern="0" spc="-25" dirty="0">
                <a:solidFill>
                  <a:sysClr val="windowText" lastClr="000000"/>
                </a:solidFill>
                <a:latin typeface="Calibri"/>
                <a:cs typeface="Calibri"/>
              </a:rPr>
              <a:t> </a:t>
            </a:r>
            <a:r>
              <a:rPr sz="1200" b="1" kern="0" dirty="0">
                <a:solidFill>
                  <a:sysClr val="windowText" lastClr="000000"/>
                </a:solidFill>
                <a:latin typeface="Calibri"/>
                <a:cs typeface="Calibri"/>
              </a:rPr>
              <a:t>member</a:t>
            </a:r>
            <a:r>
              <a:rPr sz="1200" b="1" kern="0" spc="-11" dirty="0">
                <a:solidFill>
                  <a:sysClr val="windowText" lastClr="000000"/>
                </a:solidFill>
                <a:latin typeface="Calibri"/>
                <a:cs typeface="Calibri"/>
              </a:rPr>
              <a:t> states </a:t>
            </a:r>
            <a:r>
              <a:rPr sz="1200" b="1" kern="0" dirty="0">
                <a:solidFill>
                  <a:sysClr val="windowText" lastClr="000000"/>
                </a:solidFill>
                <a:latin typeface="Calibri"/>
                <a:cs typeface="Calibri"/>
              </a:rPr>
              <a:t>must spend</a:t>
            </a:r>
            <a:r>
              <a:rPr sz="1200" b="1" kern="0" spc="-11" dirty="0">
                <a:solidFill>
                  <a:sysClr val="windowText" lastClr="000000"/>
                </a:solidFill>
                <a:latin typeface="Calibri"/>
                <a:cs typeface="Calibri"/>
              </a:rPr>
              <a:t> </a:t>
            </a:r>
            <a:r>
              <a:rPr sz="1200" b="1" kern="0" dirty="0">
                <a:solidFill>
                  <a:sysClr val="windowText" lastClr="000000"/>
                </a:solidFill>
                <a:latin typeface="Calibri"/>
                <a:cs typeface="Calibri"/>
              </a:rPr>
              <a:t>on</a:t>
            </a:r>
            <a:r>
              <a:rPr sz="1200" b="1" kern="0" spc="-5" dirty="0">
                <a:solidFill>
                  <a:sysClr val="windowText" lastClr="000000"/>
                </a:solidFill>
                <a:latin typeface="Calibri"/>
                <a:cs typeface="Calibri"/>
              </a:rPr>
              <a:t> </a:t>
            </a:r>
            <a:r>
              <a:rPr sz="1200" b="1" kern="0" spc="-11" dirty="0">
                <a:solidFill>
                  <a:sysClr val="windowText" lastClr="000000"/>
                </a:solidFill>
                <a:latin typeface="Calibri"/>
                <a:cs typeface="Calibri"/>
              </a:rPr>
              <a:t>healthcare?</a:t>
            </a:r>
            <a:endParaRPr sz="1200" kern="0" dirty="0">
              <a:solidFill>
                <a:sysClr val="windowText" lastClr="000000"/>
              </a:solidFill>
              <a:latin typeface="Calibri"/>
              <a:cs typeface="Calibri"/>
            </a:endParaRPr>
          </a:p>
        </p:txBody>
      </p:sp>
      <p:sp>
        <p:nvSpPr>
          <p:cNvPr id="29" name="object 29"/>
          <p:cNvSpPr txBox="1"/>
          <p:nvPr/>
        </p:nvSpPr>
        <p:spPr>
          <a:xfrm>
            <a:off x="641094" y="3470273"/>
            <a:ext cx="3686526" cy="197489"/>
          </a:xfrm>
          <a:prstGeom prst="rect">
            <a:avLst/>
          </a:prstGeom>
        </p:spPr>
        <p:txBody>
          <a:bodyPr vert="horz" wrap="square" lIns="0" tIns="12699" rIns="0" bIns="0" rtlCol="0">
            <a:spAutoFit/>
          </a:bodyPr>
          <a:lstStyle/>
          <a:p>
            <a:pPr marL="12699" defTabSz="1217706">
              <a:spcBef>
                <a:spcPts val="100"/>
              </a:spcBef>
            </a:pPr>
            <a:r>
              <a:rPr sz="1200" b="1" kern="0" dirty="0">
                <a:solidFill>
                  <a:sysClr val="windowText" lastClr="000000"/>
                </a:solidFill>
                <a:latin typeface="Calibri"/>
                <a:cs typeface="Calibri"/>
              </a:rPr>
              <a:t>…Hungary</a:t>
            </a:r>
            <a:r>
              <a:rPr sz="1200" b="1" kern="0" spc="-55" dirty="0">
                <a:solidFill>
                  <a:sysClr val="windowText" lastClr="000000"/>
                </a:solidFill>
                <a:latin typeface="Calibri"/>
                <a:cs typeface="Calibri"/>
              </a:rPr>
              <a:t> </a:t>
            </a:r>
            <a:r>
              <a:rPr sz="1200" b="1" kern="0" dirty="0">
                <a:solidFill>
                  <a:sysClr val="windowText" lastClr="000000"/>
                </a:solidFill>
                <a:latin typeface="Calibri"/>
                <a:cs typeface="Calibri"/>
              </a:rPr>
              <a:t>should</a:t>
            </a:r>
            <a:r>
              <a:rPr sz="1200" b="1" kern="0" spc="-11" dirty="0">
                <a:solidFill>
                  <a:sysClr val="windowText" lastClr="000000"/>
                </a:solidFill>
                <a:latin typeface="Calibri"/>
                <a:cs typeface="Calibri"/>
              </a:rPr>
              <a:t> </a:t>
            </a:r>
            <a:r>
              <a:rPr sz="1200" b="1" kern="0" dirty="0">
                <a:solidFill>
                  <a:sysClr val="windowText" lastClr="000000"/>
                </a:solidFill>
                <a:latin typeface="Calibri"/>
                <a:cs typeface="Calibri"/>
              </a:rPr>
              <a:t>spend</a:t>
            </a:r>
            <a:r>
              <a:rPr sz="1200" b="1" kern="0" spc="-11" dirty="0">
                <a:solidFill>
                  <a:sysClr val="windowText" lastClr="000000"/>
                </a:solidFill>
                <a:latin typeface="Calibri"/>
                <a:cs typeface="Calibri"/>
              </a:rPr>
              <a:t> </a:t>
            </a:r>
            <a:r>
              <a:rPr sz="1200" b="1" kern="0" dirty="0">
                <a:solidFill>
                  <a:sysClr val="windowText" lastClr="000000"/>
                </a:solidFill>
                <a:latin typeface="Calibri"/>
                <a:cs typeface="Calibri"/>
              </a:rPr>
              <a:t>significantly</a:t>
            </a:r>
            <a:r>
              <a:rPr sz="1200" b="1" kern="0" spc="-5" dirty="0">
                <a:solidFill>
                  <a:sysClr val="windowText" lastClr="000000"/>
                </a:solidFill>
                <a:latin typeface="Calibri"/>
                <a:cs typeface="Calibri"/>
              </a:rPr>
              <a:t> </a:t>
            </a:r>
            <a:r>
              <a:rPr sz="1200" b="1" kern="0" dirty="0">
                <a:solidFill>
                  <a:sysClr val="windowText" lastClr="000000"/>
                </a:solidFill>
                <a:latin typeface="Calibri"/>
                <a:cs typeface="Calibri"/>
              </a:rPr>
              <a:t>more</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on</a:t>
            </a:r>
            <a:r>
              <a:rPr sz="1200" b="1" kern="0" spc="-5" dirty="0">
                <a:solidFill>
                  <a:sysClr val="windowText" lastClr="000000"/>
                </a:solidFill>
                <a:latin typeface="Calibri"/>
                <a:cs typeface="Calibri"/>
              </a:rPr>
              <a:t> </a:t>
            </a:r>
            <a:r>
              <a:rPr sz="1200" b="1" kern="0" spc="-11" dirty="0">
                <a:solidFill>
                  <a:sysClr val="windowText" lastClr="000000"/>
                </a:solidFill>
                <a:latin typeface="Calibri"/>
                <a:cs typeface="Calibri"/>
              </a:rPr>
              <a:t>healthcare?</a:t>
            </a:r>
            <a:endParaRPr sz="1200" kern="0" dirty="0">
              <a:solidFill>
                <a:sysClr val="windowText" lastClr="000000"/>
              </a:solidFill>
              <a:latin typeface="Calibri"/>
              <a:cs typeface="Calibri"/>
            </a:endParaRPr>
          </a:p>
        </p:txBody>
      </p:sp>
      <p:sp>
        <p:nvSpPr>
          <p:cNvPr id="30" name="object 30"/>
          <p:cNvSpPr txBox="1"/>
          <p:nvPr/>
        </p:nvSpPr>
        <p:spPr>
          <a:xfrm>
            <a:off x="837676" y="2593151"/>
            <a:ext cx="3487151" cy="382155"/>
          </a:xfrm>
          <a:prstGeom prst="rect">
            <a:avLst/>
          </a:prstGeom>
        </p:spPr>
        <p:txBody>
          <a:bodyPr vert="horz" wrap="square" lIns="0" tIns="12699" rIns="0" bIns="0" rtlCol="0">
            <a:spAutoFit/>
          </a:bodyPr>
          <a:lstStyle/>
          <a:p>
            <a:pPr algn="ctr" defTabSz="1217706">
              <a:spcBef>
                <a:spcPts val="100"/>
              </a:spcBef>
            </a:pPr>
            <a:r>
              <a:rPr sz="1200" b="1" kern="0" dirty="0">
                <a:solidFill>
                  <a:sysClr val="windowText" lastClr="000000"/>
                </a:solidFill>
                <a:latin typeface="Calibri"/>
                <a:cs typeface="Calibri"/>
              </a:rPr>
              <a:t>…a</a:t>
            </a:r>
            <a:r>
              <a:rPr sz="1200" b="1" kern="0" spc="-11" dirty="0">
                <a:solidFill>
                  <a:sysClr val="windowText" lastClr="000000"/>
                </a:solidFill>
                <a:latin typeface="Calibri"/>
                <a:cs typeface="Calibri"/>
              </a:rPr>
              <a:t> </a:t>
            </a:r>
            <a:r>
              <a:rPr sz="1200" b="1" kern="0" dirty="0">
                <a:solidFill>
                  <a:sysClr val="windowText" lastClr="000000"/>
                </a:solidFill>
                <a:latin typeface="Calibri"/>
                <a:cs typeface="Calibri"/>
              </a:rPr>
              <a:t>minimum</a:t>
            </a:r>
            <a:r>
              <a:rPr sz="1200" b="1" kern="0" spc="-35" dirty="0">
                <a:solidFill>
                  <a:sysClr val="windowText" lastClr="000000"/>
                </a:solidFill>
                <a:latin typeface="Calibri"/>
                <a:cs typeface="Calibri"/>
              </a:rPr>
              <a:t> </a:t>
            </a:r>
            <a:r>
              <a:rPr sz="1200" b="1" kern="0" dirty="0">
                <a:solidFill>
                  <a:sysClr val="windowText" lastClr="000000"/>
                </a:solidFill>
                <a:latin typeface="Calibri"/>
                <a:cs typeface="Calibri"/>
              </a:rPr>
              <a:t>standard</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of</a:t>
            </a:r>
            <a:r>
              <a:rPr sz="1200" b="1" kern="0" spc="-11" dirty="0">
                <a:solidFill>
                  <a:sysClr val="windowText" lastClr="000000"/>
                </a:solidFill>
                <a:latin typeface="Calibri"/>
                <a:cs typeface="Calibri"/>
              </a:rPr>
              <a:t> </a:t>
            </a:r>
            <a:r>
              <a:rPr sz="1200" b="1" kern="0" dirty="0">
                <a:solidFill>
                  <a:sysClr val="windowText" lastClr="000000"/>
                </a:solidFill>
                <a:latin typeface="Calibri"/>
                <a:cs typeface="Calibri"/>
              </a:rPr>
              <a:t>healthcare</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is</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needed,</a:t>
            </a:r>
            <a:r>
              <a:rPr sz="1200" b="1" kern="0" spc="5" dirty="0">
                <a:solidFill>
                  <a:sysClr val="windowText" lastClr="000000"/>
                </a:solidFill>
                <a:latin typeface="Calibri"/>
                <a:cs typeface="Calibri"/>
              </a:rPr>
              <a:t> </a:t>
            </a:r>
            <a:r>
              <a:rPr sz="1200" b="1" kern="0" dirty="0">
                <a:solidFill>
                  <a:sysClr val="windowText" lastClr="000000"/>
                </a:solidFill>
                <a:latin typeface="Calibri"/>
                <a:cs typeface="Calibri"/>
              </a:rPr>
              <a:t>that</a:t>
            </a:r>
            <a:r>
              <a:rPr sz="1200" b="1" kern="0" spc="-25" dirty="0">
                <a:solidFill>
                  <a:sysClr val="windowText" lastClr="000000"/>
                </a:solidFill>
                <a:latin typeface="Calibri"/>
                <a:cs typeface="Calibri"/>
              </a:rPr>
              <a:t> all</a:t>
            </a:r>
            <a:endParaRPr sz="1200" kern="0" dirty="0">
              <a:solidFill>
                <a:sysClr val="windowText" lastClr="000000"/>
              </a:solidFill>
              <a:latin typeface="Calibri"/>
              <a:cs typeface="Calibri"/>
            </a:endParaRPr>
          </a:p>
          <a:p>
            <a:pPr algn="ctr" defTabSz="1217706">
              <a:spcBef>
                <a:spcPts val="20"/>
              </a:spcBef>
            </a:pPr>
            <a:r>
              <a:rPr sz="1200" b="1" kern="0" dirty="0">
                <a:solidFill>
                  <a:sysClr val="windowText" lastClr="000000"/>
                </a:solidFill>
                <a:latin typeface="Calibri"/>
                <a:cs typeface="Calibri"/>
              </a:rPr>
              <a:t>member</a:t>
            </a:r>
            <a:r>
              <a:rPr sz="1200" b="1" kern="0" spc="-31" dirty="0">
                <a:solidFill>
                  <a:sysClr val="windowText" lastClr="000000"/>
                </a:solidFill>
                <a:latin typeface="Calibri"/>
                <a:cs typeface="Calibri"/>
              </a:rPr>
              <a:t> </a:t>
            </a:r>
            <a:r>
              <a:rPr sz="1200" b="1" kern="0" spc="-11" dirty="0">
                <a:solidFill>
                  <a:sysClr val="windowText" lastClr="000000"/>
                </a:solidFill>
                <a:latin typeface="Calibri"/>
                <a:cs typeface="Calibri"/>
              </a:rPr>
              <a:t>states</a:t>
            </a:r>
            <a:r>
              <a:rPr sz="1200" b="1" kern="0" spc="-31" dirty="0">
                <a:solidFill>
                  <a:sysClr val="windowText" lastClr="000000"/>
                </a:solidFill>
                <a:latin typeface="Calibri"/>
                <a:cs typeface="Calibri"/>
              </a:rPr>
              <a:t> </a:t>
            </a:r>
            <a:r>
              <a:rPr sz="1200" b="1" kern="0" dirty="0">
                <a:solidFill>
                  <a:sysClr val="windowText" lastClr="000000"/>
                </a:solidFill>
                <a:latin typeface="Calibri"/>
                <a:cs typeface="Calibri"/>
              </a:rPr>
              <a:t>must</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provide</a:t>
            </a:r>
            <a:r>
              <a:rPr sz="1200" b="1" kern="0" spc="-31" dirty="0">
                <a:solidFill>
                  <a:sysClr val="windowText" lastClr="000000"/>
                </a:solidFill>
                <a:latin typeface="Calibri"/>
                <a:cs typeface="Calibri"/>
              </a:rPr>
              <a:t> </a:t>
            </a:r>
            <a:r>
              <a:rPr sz="1200" b="1" kern="0" dirty="0">
                <a:solidFill>
                  <a:sysClr val="windowText" lastClr="000000"/>
                </a:solidFill>
                <a:latin typeface="Calibri"/>
                <a:cs typeface="Calibri"/>
              </a:rPr>
              <a:t>for</a:t>
            </a:r>
            <a:r>
              <a:rPr sz="1200" b="1" kern="0" spc="-25" dirty="0">
                <a:solidFill>
                  <a:sysClr val="windowText" lastClr="000000"/>
                </a:solidFill>
                <a:latin typeface="Calibri"/>
                <a:cs typeface="Calibri"/>
              </a:rPr>
              <a:t> </a:t>
            </a:r>
            <a:r>
              <a:rPr sz="1200" b="1" kern="0" dirty="0">
                <a:solidFill>
                  <a:sysClr val="windowText" lastClr="000000"/>
                </a:solidFill>
                <a:latin typeface="Calibri"/>
                <a:cs typeface="Calibri"/>
              </a:rPr>
              <a:t>their</a:t>
            </a:r>
            <a:r>
              <a:rPr sz="1200" b="1" kern="0" spc="-25" dirty="0">
                <a:solidFill>
                  <a:sysClr val="windowText" lastClr="000000"/>
                </a:solidFill>
                <a:latin typeface="Calibri"/>
                <a:cs typeface="Calibri"/>
              </a:rPr>
              <a:t> </a:t>
            </a:r>
            <a:r>
              <a:rPr sz="1200" b="1" kern="0" spc="-11" dirty="0">
                <a:solidFill>
                  <a:sysClr val="windowText" lastClr="000000"/>
                </a:solidFill>
                <a:latin typeface="Calibri"/>
                <a:cs typeface="Calibri"/>
              </a:rPr>
              <a:t>citizens?</a:t>
            </a:r>
            <a:endParaRPr sz="1200" kern="0" dirty="0">
              <a:solidFill>
                <a:sysClr val="windowText" lastClr="000000"/>
              </a:solidFill>
              <a:latin typeface="Calibri"/>
              <a:cs typeface="Calibri"/>
            </a:endParaRPr>
          </a:p>
        </p:txBody>
      </p:sp>
      <p:sp>
        <p:nvSpPr>
          <p:cNvPr id="31" name="object 31"/>
          <p:cNvSpPr txBox="1"/>
          <p:nvPr/>
        </p:nvSpPr>
        <p:spPr>
          <a:xfrm>
            <a:off x="799272" y="1715723"/>
            <a:ext cx="3520169" cy="568360"/>
          </a:xfrm>
          <a:prstGeom prst="rect">
            <a:avLst/>
          </a:prstGeom>
        </p:spPr>
        <p:txBody>
          <a:bodyPr vert="horz" wrap="square" lIns="0" tIns="9524" rIns="0" bIns="0" rtlCol="0">
            <a:spAutoFit/>
          </a:bodyPr>
          <a:lstStyle/>
          <a:p>
            <a:pPr marL="12065" marR="5080" algn="ctr" defTabSz="1217706">
              <a:lnSpc>
                <a:spcPct val="101699"/>
              </a:lnSpc>
              <a:spcBef>
                <a:spcPts val="75"/>
              </a:spcBef>
            </a:pPr>
            <a:r>
              <a:rPr sz="1200" b="1" kern="0" dirty="0">
                <a:solidFill>
                  <a:sysClr val="windowText" lastClr="000000"/>
                </a:solidFill>
                <a:latin typeface="Calibri"/>
                <a:cs typeface="Calibri"/>
              </a:rPr>
              <a:t>…it</a:t>
            </a:r>
            <a:r>
              <a:rPr sz="1200" b="1" kern="0" spc="-35" dirty="0">
                <a:solidFill>
                  <a:sysClr val="windowText" lastClr="000000"/>
                </a:solidFill>
                <a:latin typeface="Calibri"/>
                <a:cs typeface="Calibri"/>
              </a:rPr>
              <a:t> </a:t>
            </a:r>
            <a:r>
              <a:rPr sz="1200" b="1" kern="0" dirty="0">
                <a:solidFill>
                  <a:sysClr val="windowText" lastClr="000000"/>
                </a:solidFill>
                <a:latin typeface="Calibri"/>
                <a:cs typeface="Calibri"/>
              </a:rPr>
              <a:t>would</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be</a:t>
            </a:r>
            <a:r>
              <a:rPr sz="1200" b="1" kern="0" spc="-5" dirty="0">
                <a:solidFill>
                  <a:sysClr val="windowText" lastClr="000000"/>
                </a:solidFill>
                <a:latin typeface="Calibri"/>
                <a:cs typeface="Calibri"/>
              </a:rPr>
              <a:t> </a:t>
            </a:r>
            <a:r>
              <a:rPr sz="1200" b="1" kern="0" spc="-11" dirty="0">
                <a:solidFill>
                  <a:sysClr val="windowText" lastClr="000000"/>
                </a:solidFill>
                <a:latin typeface="Calibri"/>
                <a:cs typeface="Calibri"/>
              </a:rPr>
              <a:t>better</a:t>
            </a:r>
            <a:r>
              <a:rPr sz="1200" b="1" kern="0" dirty="0">
                <a:solidFill>
                  <a:sysClr val="windowText" lastClr="000000"/>
                </a:solidFill>
                <a:latin typeface="Calibri"/>
                <a:cs typeface="Calibri"/>
              </a:rPr>
              <a:t> if the</a:t>
            </a:r>
            <a:r>
              <a:rPr sz="1200" b="1" kern="0" spc="-25" dirty="0">
                <a:solidFill>
                  <a:sysClr val="windowText" lastClr="000000"/>
                </a:solidFill>
                <a:latin typeface="Calibri"/>
                <a:cs typeface="Calibri"/>
              </a:rPr>
              <a:t> </a:t>
            </a:r>
            <a:r>
              <a:rPr sz="1200" b="1" kern="0" dirty="0">
                <a:solidFill>
                  <a:sysClr val="windowText" lastClr="000000"/>
                </a:solidFill>
                <a:latin typeface="Calibri"/>
                <a:cs typeface="Calibri"/>
              </a:rPr>
              <a:t>European</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Union</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could</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have</a:t>
            </a:r>
            <a:r>
              <a:rPr sz="1200" b="1" kern="0" spc="-51" dirty="0">
                <a:solidFill>
                  <a:sysClr val="windowText" lastClr="000000"/>
                </a:solidFill>
                <a:latin typeface="Calibri"/>
                <a:cs typeface="Calibri"/>
              </a:rPr>
              <a:t> a </a:t>
            </a:r>
            <a:r>
              <a:rPr sz="1200" b="1" kern="0" dirty="0">
                <a:solidFill>
                  <a:sysClr val="windowText" lastClr="000000"/>
                </a:solidFill>
                <a:latin typeface="Calibri"/>
                <a:cs typeface="Calibri"/>
              </a:rPr>
              <a:t>say</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in</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how</a:t>
            </a:r>
            <a:r>
              <a:rPr sz="1200" b="1" kern="0" spc="-25" dirty="0">
                <a:solidFill>
                  <a:sysClr val="windowText" lastClr="000000"/>
                </a:solidFill>
                <a:latin typeface="Calibri"/>
                <a:cs typeface="Calibri"/>
              </a:rPr>
              <a:t> </a:t>
            </a:r>
            <a:r>
              <a:rPr sz="1200" b="1" kern="0" dirty="0">
                <a:solidFill>
                  <a:sysClr val="windowText" lastClr="000000"/>
                </a:solidFill>
                <a:latin typeface="Calibri"/>
                <a:cs typeface="Calibri"/>
              </a:rPr>
              <a:t>its</a:t>
            </a:r>
            <a:r>
              <a:rPr sz="1200" b="1" kern="0" spc="5" dirty="0">
                <a:solidFill>
                  <a:sysClr val="windowText" lastClr="000000"/>
                </a:solidFill>
                <a:latin typeface="Calibri"/>
                <a:cs typeface="Calibri"/>
              </a:rPr>
              <a:t> </a:t>
            </a:r>
            <a:r>
              <a:rPr sz="1200" b="1" kern="0" dirty="0">
                <a:solidFill>
                  <a:sysClr val="windowText" lastClr="000000"/>
                </a:solidFill>
                <a:latin typeface="Calibri"/>
                <a:cs typeface="Calibri"/>
              </a:rPr>
              <a:t>member</a:t>
            </a:r>
            <a:r>
              <a:rPr sz="1200" b="1" kern="0" spc="-15" dirty="0">
                <a:solidFill>
                  <a:sysClr val="windowText" lastClr="000000"/>
                </a:solidFill>
                <a:latin typeface="Calibri"/>
                <a:cs typeface="Calibri"/>
              </a:rPr>
              <a:t> </a:t>
            </a:r>
            <a:r>
              <a:rPr sz="1200" b="1" kern="0" spc="-11" dirty="0">
                <a:solidFill>
                  <a:sysClr val="windowText" lastClr="000000"/>
                </a:solidFill>
                <a:latin typeface="Calibri"/>
                <a:cs typeface="Calibri"/>
              </a:rPr>
              <a:t>states</a:t>
            </a:r>
            <a:r>
              <a:rPr sz="1200" b="1" kern="0" spc="-20" dirty="0">
                <a:solidFill>
                  <a:sysClr val="windowText" lastClr="000000"/>
                </a:solidFill>
                <a:latin typeface="Calibri"/>
                <a:cs typeface="Calibri"/>
              </a:rPr>
              <a:t> </a:t>
            </a:r>
            <a:r>
              <a:rPr sz="1200" b="1" kern="0" dirty="0">
                <a:solidFill>
                  <a:sysClr val="windowText" lastClr="000000"/>
                </a:solidFill>
                <a:latin typeface="Calibri"/>
                <a:cs typeface="Calibri"/>
              </a:rPr>
              <a:t>run</a:t>
            </a:r>
            <a:r>
              <a:rPr sz="1200" b="1" kern="0" spc="-15" dirty="0">
                <a:solidFill>
                  <a:sysClr val="windowText" lastClr="000000"/>
                </a:solidFill>
                <a:latin typeface="Calibri"/>
                <a:cs typeface="Calibri"/>
              </a:rPr>
              <a:t> </a:t>
            </a:r>
            <a:r>
              <a:rPr sz="1200" b="1" kern="0" dirty="0">
                <a:solidFill>
                  <a:sysClr val="windowText" lastClr="000000"/>
                </a:solidFill>
                <a:latin typeface="Calibri"/>
                <a:cs typeface="Calibri"/>
              </a:rPr>
              <a:t>their</a:t>
            </a:r>
            <a:r>
              <a:rPr sz="1200" b="1" kern="0" spc="5" dirty="0">
                <a:solidFill>
                  <a:sysClr val="windowText" lastClr="000000"/>
                </a:solidFill>
                <a:latin typeface="Calibri"/>
                <a:cs typeface="Calibri"/>
              </a:rPr>
              <a:t> </a:t>
            </a:r>
            <a:r>
              <a:rPr sz="1200" b="1" kern="0" spc="-11" dirty="0">
                <a:solidFill>
                  <a:sysClr val="windowText" lastClr="000000"/>
                </a:solidFill>
                <a:latin typeface="Calibri"/>
                <a:cs typeface="Calibri"/>
              </a:rPr>
              <a:t>healthcare </a:t>
            </a:r>
            <a:r>
              <a:rPr sz="1200" b="1" kern="0" dirty="0">
                <a:solidFill>
                  <a:sysClr val="windowText" lastClr="000000"/>
                </a:solidFill>
                <a:latin typeface="Calibri"/>
                <a:cs typeface="Calibri"/>
              </a:rPr>
              <a:t>systems,</a:t>
            </a:r>
            <a:r>
              <a:rPr sz="1200" b="1" kern="0" spc="-25" dirty="0">
                <a:solidFill>
                  <a:sysClr val="windowText" lastClr="000000"/>
                </a:solidFill>
                <a:latin typeface="Calibri"/>
                <a:cs typeface="Calibri"/>
              </a:rPr>
              <a:t> </a:t>
            </a:r>
            <a:r>
              <a:rPr sz="1200" b="1" kern="0" dirty="0">
                <a:solidFill>
                  <a:sysClr val="windowText" lastClr="000000"/>
                </a:solidFill>
                <a:latin typeface="Calibri"/>
                <a:cs typeface="Calibri"/>
              </a:rPr>
              <a:t>in</a:t>
            </a:r>
            <a:r>
              <a:rPr sz="1200" b="1" kern="0" spc="-35" dirty="0">
                <a:solidFill>
                  <a:sysClr val="windowText" lastClr="000000"/>
                </a:solidFill>
                <a:latin typeface="Calibri"/>
                <a:cs typeface="Calibri"/>
              </a:rPr>
              <a:t> </a:t>
            </a:r>
            <a:r>
              <a:rPr sz="1200" b="1" kern="0" dirty="0">
                <a:solidFill>
                  <a:sysClr val="windowText" lastClr="000000"/>
                </a:solidFill>
                <a:latin typeface="Calibri"/>
                <a:cs typeface="Calibri"/>
              </a:rPr>
              <a:t>order</a:t>
            </a:r>
            <a:r>
              <a:rPr sz="1200" b="1" kern="0" spc="-31" dirty="0">
                <a:solidFill>
                  <a:sysClr val="windowText" lastClr="000000"/>
                </a:solidFill>
                <a:latin typeface="Calibri"/>
                <a:cs typeface="Calibri"/>
              </a:rPr>
              <a:t> </a:t>
            </a:r>
            <a:r>
              <a:rPr sz="1200" b="1" kern="0" dirty="0">
                <a:solidFill>
                  <a:sysClr val="windowText" lastClr="000000"/>
                </a:solidFill>
                <a:latin typeface="Calibri"/>
                <a:cs typeface="Calibri"/>
              </a:rPr>
              <a:t>to</a:t>
            </a:r>
            <a:r>
              <a:rPr sz="1200" b="1" kern="0" spc="-35" dirty="0">
                <a:solidFill>
                  <a:sysClr val="windowText" lastClr="000000"/>
                </a:solidFill>
                <a:latin typeface="Calibri"/>
                <a:cs typeface="Calibri"/>
              </a:rPr>
              <a:t> </a:t>
            </a:r>
            <a:r>
              <a:rPr sz="1200" b="1" kern="0" dirty="0">
                <a:solidFill>
                  <a:sysClr val="windowText" lastClr="000000"/>
                </a:solidFill>
                <a:latin typeface="Calibri"/>
                <a:cs typeface="Calibri"/>
              </a:rPr>
              <a:t>improve</a:t>
            </a:r>
            <a:r>
              <a:rPr sz="1200" b="1" kern="0" spc="-40" dirty="0">
                <a:solidFill>
                  <a:sysClr val="windowText" lastClr="000000"/>
                </a:solidFill>
                <a:latin typeface="Calibri"/>
                <a:cs typeface="Calibri"/>
              </a:rPr>
              <a:t> </a:t>
            </a:r>
            <a:r>
              <a:rPr sz="1200" b="1" kern="0" dirty="0">
                <a:solidFill>
                  <a:sysClr val="windowText" lastClr="000000"/>
                </a:solidFill>
                <a:latin typeface="Calibri"/>
                <a:cs typeface="Calibri"/>
              </a:rPr>
              <a:t>their</a:t>
            </a:r>
            <a:r>
              <a:rPr sz="1200" b="1" kern="0" spc="-31" dirty="0">
                <a:solidFill>
                  <a:sysClr val="windowText" lastClr="000000"/>
                </a:solidFill>
                <a:latin typeface="Calibri"/>
                <a:cs typeface="Calibri"/>
              </a:rPr>
              <a:t> </a:t>
            </a:r>
            <a:r>
              <a:rPr sz="1200" b="1" kern="0" spc="-11" dirty="0">
                <a:solidFill>
                  <a:sysClr val="windowText" lastClr="000000"/>
                </a:solidFill>
                <a:latin typeface="Calibri"/>
                <a:cs typeface="Calibri"/>
              </a:rPr>
              <a:t>quality?</a:t>
            </a:r>
            <a:endParaRPr sz="1200" kern="0" dirty="0">
              <a:solidFill>
                <a:sysClr val="windowText" lastClr="000000"/>
              </a:solidFill>
              <a:latin typeface="Calibri"/>
              <a:cs typeface="Calibri"/>
            </a:endParaRPr>
          </a:p>
        </p:txBody>
      </p:sp>
      <p:sp>
        <p:nvSpPr>
          <p:cNvPr id="32" name="object 32"/>
          <p:cNvSpPr/>
          <p:nvPr/>
        </p:nvSpPr>
        <p:spPr>
          <a:xfrm>
            <a:off x="3386420" y="5221721"/>
            <a:ext cx="97782" cy="97782"/>
          </a:xfrm>
          <a:custGeom>
            <a:avLst/>
            <a:gdLst/>
            <a:ahLst/>
            <a:cxnLst/>
            <a:rect l="l" t="t" r="r" b="b"/>
            <a:pathLst>
              <a:path w="97789" h="97789">
                <a:moveTo>
                  <a:pt x="97536" y="0"/>
                </a:moveTo>
                <a:lnTo>
                  <a:pt x="0" y="0"/>
                </a:lnTo>
                <a:lnTo>
                  <a:pt x="0" y="97535"/>
                </a:lnTo>
                <a:lnTo>
                  <a:pt x="97536" y="97535"/>
                </a:lnTo>
                <a:lnTo>
                  <a:pt x="97536" y="0"/>
                </a:lnTo>
                <a:close/>
              </a:path>
            </a:pathLst>
          </a:custGeom>
          <a:solidFill>
            <a:srgbClr val="A6A6A6"/>
          </a:solidFill>
        </p:spPr>
        <p:txBody>
          <a:bodyPr wrap="square" lIns="0" tIns="0" rIns="0" bIns="0" rtlCol="0"/>
          <a:lstStyle/>
          <a:p>
            <a:pPr defTabSz="1217706"/>
            <a:endParaRPr sz="2397" kern="0" dirty="0">
              <a:solidFill>
                <a:sysClr val="windowText" lastClr="000000"/>
              </a:solidFill>
            </a:endParaRPr>
          </a:p>
        </p:txBody>
      </p:sp>
      <p:sp>
        <p:nvSpPr>
          <p:cNvPr id="33" name="object 33"/>
          <p:cNvSpPr/>
          <p:nvPr/>
        </p:nvSpPr>
        <p:spPr>
          <a:xfrm>
            <a:off x="5568620" y="5221721"/>
            <a:ext cx="97782" cy="97782"/>
          </a:xfrm>
          <a:custGeom>
            <a:avLst/>
            <a:gdLst/>
            <a:ahLst/>
            <a:cxnLst/>
            <a:rect l="l" t="t" r="r" b="b"/>
            <a:pathLst>
              <a:path w="97789" h="97789">
                <a:moveTo>
                  <a:pt x="97536" y="0"/>
                </a:moveTo>
                <a:lnTo>
                  <a:pt x="0" y="0"/>
                </a:lnTo>
                <a:lnTo>
                  <a:pt x="0" y="97535"/>
                </a:lnTo>
                <a:lnTo>
                  <a:pt x="97536" y="97535"/>
                </a:lnTo>
                <a:lnTo>
                  <a:pt x="97536" y="0"/>
                </a:lnTo>
                <a:close/>
              </a:path>
            </a:pathLst>
          </a:custGeom>
          <a:solidFill>
            <a:srgbClr val="08684E"/>
          </a:solidFill>
        </p:spPr>
        <p:txBody>
          <a:bodyPr wrap="square" lIns="0" tIns="0" rIns="0" bIns="0" rtlCol="0"/>
          <a:lstStyle/>
          <a:p>
            <a:pPr defTabSz="1217706"/>
            <a:endParaRPr sz="2397" kern="0" dirty="0">
              <a:solidFill>
                <a:sysClr val="windowText" lastClr="000000"/>
              </a:solidFill>
            </a:endParaRPr>
          </a:p>
        </p:txBody>
      </p:sp>
      <p:sp>
        <p:nvSpPr>
          <p:cNvPr id="34" name="object 34"/>
          <p:cNvSpPr txBox="1"/>
          <p:nvPr/>
        </p:nvSpPr>
        <p:spPr>
          <a:xfrm>
            <a:off x="5699164" y="5135266"/>
            <a:ext cx="939728" cy="226984"/>
          </a:xfrm>
          <a:prstGeom prst="rect">
            <a:avLst/>
          </a:prstGeom>
        </p:spPr>
        <p:txBody>
          <a:bodyPr vert="horz" wrap="square" lIns="0" tIns="11429" rIns="0" bIns="0" rtlCol="0">
            <a:spAutoFit/>
          </a:bodyPr>
          <a:lstStyle/>
          <a:p>
            <a:pPr marL="12699" defTabSz="1217706">
              <a:spcBef>
                <a:spcPts val="91"/>
              </a:spcBef>
            </a:pPr>
            <a:r>
              <a:rPr sz="1400" b="1" kern="0" dirty="0">
                <a:solidFill>
                  <a:sysClr val="windowText" lastClr="000000"/>
                </a:solidFill>
                <a:latin typeface="Calibri"/>
                <a:cs typeface="Calibri"/>
              </a:rPr>
              <a:t>rather</a:t>
            </a:r>
            <a:r>
              <a:rPr sz="1400" b="1" kern="0" spc="-40" dirty="0">
                <a:solidFill>
                  <a:sysClr val="windowText" lastClr="000000"/>
                </a:solidFill>
                <a:latin typeface="Calibri"/>
                <a:cs typeface="Calibri"/>
              </a:rPr>
              <a:t> </a:t>
            </a:r>
            <a:r>
              <a:rPr sz="1400" b="1" kern="0" spc="-20" dirty="0">
                <a:solidFill>
                  <a:sysClr val="windowText" lastClr="000000"/>
                </a:solidFill>
                <a:latin typeface="Calibri"/>
                <a:cs typeface="Calibri"/>
              </a:rPr>
              <a:t>agree</a:t>
            </a:r>
            <a:endParaRPr sz="1400" kern="0" dirty="0">
              <a:solidFill>
                <a:sysClr val="windowText" lastClr="000000"/>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875" y="412164"/>
            <a:ext cx="8578134" cy="705320"/>
          </a:xfrm>
          <a:prstGeom prst="rect">
            <a:avLst/>
          </a:prstGeom>
        </p:spPr>
        <p:txBody>
          <a:bodyPr vert="horz" wrap="square" lIns="0" tIns="12699" rIns="0" bIns="0" rtlCol="0">
            <a:spAutoFit/>
          </a:bodyPr>
          <a:lstStyle/>
          <a:p>
            <a:pPr marL="12699" algn="ctr">
              <a:lnSpc>
                <a:spcPts val="2735"/>
              </a:lnSpc>
              <a:spcBef>
                <a:spcPts val="100"/>
              </a:spcBef>
            </a:pPr>
            <a:r>
              <a:rPr sz="2400" dirty="0">
                <a:solidFill>
                  <a:srgbClr val="FF0000"/>
                </a:solidFill>
                <a:effectLst>
                  <a:outerShdw blurRad="38100" dist="38100" dir="2700000" algn="tl">
                    <a:srgbClr val="000000">
                      <a:alpha val="43137"/>
                    </a:srgbClr>
                  </a:outerShdw>
                </a:effectLst>
              </a:rPr>
              <a:t>If</a:t>
            </a:r>
            <a:r>
              <a:rPr sz="2400" spc="-2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3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health</a:t>
            </a:r>
            <a:r>
              <a:rPr sz="2400" spc="-1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union</a:t>
            </a:r>
            <a:r>
              <a:rPr sz="2400" spc="-3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would</a:t>
            </a:r>
            <a:r>
              <a:rPr sz="2400" spc="-7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be</a:t>
            </a:r>
            <a:r>
              <a:rPr sz="2400" spc="-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realised,</a:t>
            </a:r>
            <a:r>
              <a:rPr sz="2400" spc="-2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how</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would</a:t>
            </a:r>
            <a:r>
              <a:rPr sz="2400" spc="-65"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that change</a:t>
            </a:r>
            <a:r>
              <a:rPr sz="2400" spc="-31" dirty="0">
                <a:solidFill>
                  <a:srgbClr val="FF0000"/>
                </a:solidFill>
                <a:effectLst>
                  <a:outerShdw blurRad="38100" dist="38100" dir="2700000" algn="tl">
                    <a:srgbClr val="000000">
                      <a:alpha val="43137"/>
                    </a:srgbClr>
                  </a:outerShdw>
                </a:effectLst>
              </a:rPr>
              <a:t> </a:t>
            </a:r>
            <a:r>
              <a:rPr sz="2400" spc="-20" dirty="0">
                <a:solidFill>
                  <a:srgbClr val="FF0000"/>
                </a:solidFill>
                <a:effectLst>
                  <a:outerShdw blurRad="38100" dist="38100" dir="2700000" algn="tl">
                    <a:srgbClr val="000000">
                      <a:alpha val="43137"/>
                    </a:srgbClr>
                  </a:outerShdw>
                </a:effectLst>
              </a:rPr>
              <a:t>your</a:t>
            </a:r>
            <a:endParaRPr sz="2400" dirty="0">
              <a:solidFill>
                <a:srgbClr val="FF0000"/>
              </a:solidFill>
              <a:effectLst>
                <a:outerShdw blurRad="38100" dist="38100" dir="2700000" algn="tl">
                  <a:srgbClr val="000000">
                    <a:alpha val="43137"/>
                  </a:srgbClr>
                </a:outerShdw>
              </a:effectLst>
            </a:endParaRPr>
          </a:p>
          <a:p>
            <a:pPr marL="12699" algn="ctr">
              <a:lnSpc>
                <a:spcPts val="2735"/>
              </a:lnSpc>
            </a:pPr>
            <a:r>
              <a:rPr sz="2400" dirty="0">
                <a:solidFill>
                  <a:srgbClr val="FF0000"/>
                </a:solidFill>
                <a:effectLst>
                  <a:outerShdw blurRad="38100" dist="38100" dir="2700000" algn="tl">
                    <a:srgbClr val="000000">
                      <a:alpha val="43137"/>
                    </a:srgbClr>
                  </a:outerShdw>
                </a:effectLst>
              </a:rPr>
              <a:t>opinion</a:t>
            </a:r>
            <a:r>
              <a:rPr sz="2400" spc="-7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about</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the</a:t>
            </a:r>
            <a:r>
              <a:rPr sz="2400" spc="-11"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European</a:t>
            </a:r>
            <a:r>
              <a:rPr sz="2400" spc="-40" dirty="0">
                <a:solidFill>
                  <a:srgbClr val="FF0000"/>
                </a:solidFill>
                <a:effectLst>
                  <a:outerShdw blurRad="38100" dist="38100" dir="2700000" algn="tl">
                    <a:srgbClr val="000000">
                      <a:alpha val="43137"/>
                    </a:srgbClr>
                  </a:outerShdw>
                </a:effectLst>
              </a:rPr>
              <a:t> </a:t>
            </a:r>
            <a:r>
              <a:rPr sz="2400" dirty="0">
                <a:solidFill>
                  <a:srgbClr val="FF0000"/>
                </a:solidFill>
                <a:effectLst>
                  <a:outerShdw blurRad="38100" dist="38100" dir="2700000" algn="tl">
                    <a:srgbClr val="000000">
                      <a:alpha val="43137"/>
                    </a:srgbClr>
                  </a:outerShdw>
                </a:effectLst>
              </a:rPr>
              <a:t>union?</a:t>
            </a:r>
            <a:r>
              <a:rPr sz="2400" spc="-55" dirty="0">
                <a:solidFill>
                  <a:srgbClr val="FF0000"/>
                </a:solidFill>
                <a:effectLst>
                  <a:outerShdw blurRad="38100" dist="38100" dir="2700000" algn="tl">
                    <a:srgbClr val="000000">
                      <a:alpha val="43137"/>
                    </a:srgbClr>
                  </a:outerShdw>
                </a:effectLst>
              </a:rPr>
              <a:t> </a:t>
            </a:r>
            <a:r>
              <a:rPr sz="1800" dirty="0">
                <a:solidFill>
                  <a:srgbClr val="FF0000"/>
                </a:solidFill>
                <a:effectLst>
                  <a:outerShdw blurRad="38100" dist="38100" dir="2700000" algn="tl">
                    <a:srgbClr val="000000">
                      <a:alpha val="43137"/>
                    </a:srgbClr>
                  </a:outerShdw>
                </a:effectLst>
              </a:rPr>
              <a:t>(All</a:t>
            </a:r>
            <a:r>
              <a:rPr sz="1800" spc="-11" dirty="0">
                <a:solidFill>
                  <a:srgbClr val="FF0000"/>
                </a:solidFill>
                <a:effectLst>
                  <a:outerShdw blurRad="38100" dist="38100" dir="2700000" algn="tl">
                    <a:srgbClr val="000000">
                      <a:alpha val="43137"/>
                    </a:srgbClr>
                  </a:outerShdw>
                </a:effectLst>
              </a:rPr>
              <a:t> </a:t>
            </a:r>
            <a:r>
              <a:rPr sz="1800" dirty="0">
                <a:solidFill>
                  <a:srgbClr val="FF0000"/>
                </a:solidFill>
                <a:effectLst>
                  <a:outerShdw blurRad="38100" dist="38100" dir="2700000" algn="tl">
                    <a:srgbClr val="000000">
                      <a:alpha val="43137"/>
                    </a:srgbClr>
                  </a:outerShdw>
                </a:effectLst>
              </a:rPr>
              <a:t>responders,</a:t>
            </a:r>
            <a:r>
              <a:rPr sz="1800" spc="75" dirty="0">
                <a:solidFill>
                  <a:srgbClr val="FF0000"/>
                </a:solidFill>
                <a:effectLst>
                  <a:outerShdw blurRad="38100" dist="38100" dir="2700000" algn="tl">
                    <a:srgbClr val="000000">
                      <a:alpha val="43137"/>
                    </a:srgbClr>
                  </a:outerShdw>
                </a:effectLst>
              </a:rPr>
              <a:t> </a:t>
            </a:r>
            <a:r>
              <a:rPr sz="1800" spc="-25" dirty="0">
                <a:solidFill>
                  <a:srgbClr val="FF0000"/>
                </a:solidFill>
                <a:effectLst>
                  <a:outerShdw blurRad="38100" dist="38100" dir="2700000" algn="tl">
                    <a:srgbClr val="000000">
                      <a:alpha val="43137"/>
                    </a:srgbClr>
                  </a:outerShdw>
                </a:effectLst>
              </a:rPr>
              <a:t>%)</a:t>
            </a:r>
            <a:endParaRPr sz="1800" dirty="0">
              <a:solidFill>
                <a:srgbClr val="FF0000"/>
              </a:solidFill>
              <a:effectLst>
                <a:outerShdw blurRad="38100" dist="38100" dir="2700000" algn="tl">
                  <a:srgbClr val="000000">
                    <a:alpha val="43137"/>
                  </a:srgbClr>
                </a:outerShdw>
              </a:effectLst>
            </a:endParaRPr>
          </a:p>
        </p:txBody>
      </p:sp>
      <p:grpSp>
        <p:nvGrpSpPr>
          <p:cNvPr id="3" name="object 3"/>
          <p:cNvGrpSpPr/>
          <p:nvPr/>
        </p:nvGrpSpPr>
        <p:grpSpPr>
          <a:xfrm>
            <a:off x="1214655" y="2042774"/>
            <a:ext cx="3287776" cy="3287142"/>
            <a:chOff x="1214396" y="1188592"/>
            <a:chExt cx="3288029" cy="3287395"/>
          </a:xfrm>
        </p:grpSpPr>
        <p:sp>
          <p:nvSpPr>
            <p:cNvPr id="4" name="object 4"/>
            <p:cNvSpPr/>
            <p:nvPr/>
          </p:nvSpPr>
          <p:spPr>
            <a:xfrm>
              <a:off x="2858135" y="1188592"/>
              <a:ext cx="1644014" cy="3032125"/>
            </a:xfrm>
            <a:custGeom>
              <a:avLst/>
              <a:gdLst/>
              <a:ahLst/>
              <a:cxnLst/>
              <a:rect l="l" t="t" r="r" b="b"/>
              <a:pathLst>
                <a:path w="1644014" h="3032125">
                  <a:moveTo>
                    <a:pt x="0" y="0"/>
                  </a:moveTo>
                  <a:lnTo>
                    <a:pt x="0" y="1643760"/>
                  </a:lnTo>
                  <a:lnTo>
                    <a:pt x="880744" y="3031528"/>
                  </a:lnTo>
                  <a:lnTo>
                    <a:pt x="922177" y="3004352"/>
                  </a:lnTo>
                  <a:lnTo>
                    <a:pt x="962623" y="2976051"/>
                  </a:lnTo>
                  <a:lnTo>
                    <a:pt x="1002067" y="2946653"/>
                  </a:lnTo>
                  <a:lnTo>
                    <a:pt x="1040492" y="2916187"/>
                  </a:lnTo>
                  <a:lnTo>
                    <a:pt x="1077885" y="2884679"/>
                  </a:lnTo>
                  <a:lnTo>
                    <a:pt x="1114229" y="2852158"/>
                  </a:lnTo>
                  <a:lnTo>
                    <a:pt x="1149509" y="2818652"/>
                  </a:lnTo>
                  <a:lnTo>
                    <a:pt x="1183711" y="2784188"/>
                  </a:lnTo>
                  <a:lnTo>
                    <a:pt x="1216817" y="2748795"/>
                  </a:lnTo>
                  <a:lnTo>
                    <a:pt x="1248813" y="2712501"/>
                  </a:lnTo>
                  <a:lnTo>
                    <a:pt x="1279685" y="2675334"/>
                  </a:lnTo>
                  <a:lnTo>
                    <a:pt x="1309415" y="2637321"/>
                  </a:lnTo>
                  <a:lnTo>
                    <a:pt x="1337989" y="2598491"/>
                  </a:lnTo>
                  <a:lnTo>
                    <a:pt x="1365392" y="2558872"/>
                  </a:lnTo>
                  <a:lnTo>
                    <a:pt x="1391608" y="2518491"/>
                  </a:lnTo>
                  <a:lnTo>
                    <a:pt x="1416622" y="2477376"/>
                  </a:lnTo>
                  <a:lnTo>
                    <a:pt x="1440418" y="2435556"/>
                  </a:lnTo>
                  <a:lnTo>
                    <a:pt x="1462981" y="2393059"/>
                  </a:lnTo>
                  <a:lnTo>
                    <a:pt x="1484296" y="2349911"/>
                  </a:lnTo>
                  <a:lnTo>
                    <a:pt x="1504347" y="2306142"/>
                  </a:lnTo>
                  <a:lnTo>
                    <a:pt x="1523118" y="2261780"/>
                  </a:lnTo>
                  <a:lnTo>
                    <a:pt x="1540596" y="2216851"/>
                  </a:lnTo>
                  <a:lnTo>
                    <a:pt x="1556764" y="2171385"/>
                  </a:lnTo>
                  <a:lnTo>
                    <a:pt x="1571606" y="2125409"/>
                  </a:lnTo>
                  <a:lnTo>
                    <a:pt x="1585108" y="2078951"/>
                  </a:lnTo>
                  <a:lnTo>
                    <a:pt x="1597254" y="2032039"/>
                  </a:lnTo>
                  <a:lnTo>
                    <a:pt x="1608028" y="1984702"/>
                  </a:lnTo>
                  <a:lnTo>
                    <a:pt x="1617416" y="1936966"/>
                  </a:lnTo>
                  <a:lnTo>
                    <a:pt x="1625402" y="1888860"/>
                  </a:lnTo>
                  <a:lnTo>
                    <a:pt x="1631970" y="1840413"/>
                  </a:lnTo>
                  <a:lnTo>
                    <a:pt x="1637105" y="1791651"/>
                  </a:lnTo>
                  <a:lnTo>
                    <a:pt x="1640792" y="1742603"/>
                  </a:lnTo>
                  <a:lnTo>
                    <a:pt x="1643016" y="1693297"/>
                  </a:lnTo>
                  <a:lnTo>
                    <a:pt x="1643761" y="1643760"/>
                  </a:lnTo>
                  <a:lnTo>
                    <a:pt x="1643060" y="1595290"/>
                  </a:lnTo>
                  <a:lnTo>
                    <a:pt x="1640970" y="1547167"/>
                  </a:lnTo>
                  <a:lnTo>
                    <a:pt x="1637511" y="1499413"/>
                  </a:lnTo>
                  <a:lnTo>
                    <a:pt x="1632701" y="1452045"/>
                  </a:lnTo>
                  <a:lnTo>
                    <a:pt x="1626561" y="1405084"/>
                  </a:lnTo>
                  <a:lnTo>
                    <a:pt x="1619109" y="1358548"/>
                  </a:lnTo>
                  <a:lnTo>
                    <a:pt x="1610364" y="1312457"/>
                  </a:lnTo>
                  <a:lnTo>
                    <a:pt x="1600346" y="1266830"/>
                  </a:lnTo>
                  <a:lnTo>
                    <a:pt x="1589074" y="1221686"/>
                  </a:lnTo>
                  <a:lnTo>
                    <a:pt x="1576568" y="1177046"/>
                  </a:lnTo>
                  <a:lnTo>
                    <a:pt x="1562846" y="1132926"/>
                  </a:lnTo>
                  <a:lnTo>
                    <a:pt x="1547928" y="1089348"/>
                  </a:lnTo>
                  <a:lnTo>
                    <a:pt x="1531834" y="1046331"/>
                  </a:lnTo>
                  <a:lnTo>
                    <a:pt x="1514582" y="1003893"/>
                  </a:lnTo>
                  <a:lnTo>
                    <a:pt x="1496191" y="962054"/>
                  </a:lnTo>
                  <a:lnTo>
                    <a:pt x="1476682" y="920833"/>
                  </a:lnTo>
                  <a:lnTo>
                    <a:pt x="1456073" y="880249"/>
                  </a:lnTo>
                  <a:lnTo>
                    <a:pt x="1434383" y="840322"/>
                  </a:lnTo>
                  <a:lnTo>
                    <a:pt x="1411632" y="801072"/>
                  </a:lnTo>
                  <a:lnTo>
                    <a:pt x="1387840" y="762516"/>
                  </a:lnTo>
                  <a:lnTo>
                    <a:pt x="1363025" y="724675"/>
                  </a:lnTo>
                  <a:lnTo>
                    <a:pt x="1337206" y="687567"/>
                  </a:lnTo>
                  <a:lnTo>
                    <a:pt x="1310403" y="651213"/>
                  </a:lnTo>
                  <a:lnTo>
                    <a:pt x="1282636" y="615630"/>
                  </a:lnTo>
                  <a:lnTo>
                    <a:pt x="1253923" y="580840"/>
                  </a:lnTo>
                  <a:lnTo>
                    <a:pt x="1224284" y="546860"/>
                  </a:lnTo>
                  <a:lnTo>
                    <a:pt x="1193737" y="513710"/>
                  </a:lnTo>
                  <a:lnTo>
                    <a:pt x="1162303" y="481409"/>
                  </a:lnTo>
                  <a:lnTo>
                    <a:pt x="1130001" y="449977"/>
                  </a:lnTo>
                  <a:lnTo>
                    <a:pt x="1096850" y="419432"/>
                  </a:lnTo>
                  <a:lnTo>
                    <a:pt x="1062868" y="389795"/>
                  </a:lnTo>
                  <a:lnTo>
                    <a:pt x="1028076" y="361084"/>
                  </a:lnTo>
                  <a:lnTo>
                    <a:pt x="992493" y="333319"/>
                  </a:lnTo>
                  <a:lnTo>
                    <a:pt x="956138" y="306518"/>
                  </a:lnTo>
                  <a:lnTo>
                    <a:pt x="919030" y="280702"/>
                  </a:lnTo>
                  <a:lnTo>
                    <a:pt x="881188" y="255889"/>
                  </a:lnTo>
                  <a:lnTo>
                    <a:pt x="842632" y="232099"/>
                  </a:lnTo>
                  <a:lnTo>
                    <a:pt x="803381" y="209350"/>
                  </a:lnTo>
                  <a:lnTo>
                    <a:pt x="763455" y="187663"/>
                  </a:lnTo>
                  <a:lnTo>
                    <a:pt x="722872" y="167056"/>
                  </a:lnTo>
                  <a:lnTo>
                    <a:pt x="681652" y="147549"/>
                  </a:lnTo>
                  <a:lnTo>
                    <a:pt x="639814" y="129160"/>
                  </a:lnTo>
                  <a:lnTo>
                    <a:pt x="597377" y="111910"/>
                  </a:lnTo>
                  <a:lnTo>
                    <a:pt x="554361" y="95818"/>
                  </a:lnTo>
                  <a:lnTo>
                    <a:pt x="510785" y="80902"/>
                  </a:lnTo>
                  <a:lnTo>
                    <a:pt x="466669" y="67182"/>
                  </a:lnTo>
                  <a:lnTo>
                    <a:pt x="422030" y="54677"/>
                  </a:lnTo>
                  <a:lnTo>
                    <a:pt x="376890" y="43407"/>
                  </a:lnTo>
                  <a:lnTo>
                    <a:pt x="331267" y="33391"/>
                  </a:lnTo>
                  <a:lnTo>
                    <a:pt x="285180" y="24647"/>
                  </a:lnTo>
                  <a:lnTo>
                    <a:pt x="238648" y="17196"/>
                  </a:lnTo>
                  <a:lnTo>
                    <a:pt x="191692" y="11057"/>
                  </a:lnTo>
                  <a:lnTo>
                    <a:pt x="144329" y="6248"/>
                  </a:lnTo>
                  <a:lnTo>
                    <a:pt x="96580" y="2790"/>
                  </a:lnTo>
                  <a:lnTo>
                    <a:pt x="48464" y="700"/>
                  </a:lnTo>
                  <a:lnTo>
                    <a:pt x="0" y="0"/>
                  </a:lnTo>
                  <a:close/>
                </a:path>
              </a:pathLst>
            </a:custGeom>
            <a:solidFill>
              <a:srgbClr val="094E7C"/>
            </a:solidFill>
          </p:spPr>
          <p:txBody>
            <a:bodyPr wrap="square" lIns="0" tIns="0" rIns="0" bIns="0" rtlCol="0"/>
            <a:lstStyle/>
            <a:p>
              <a:pPr defTabSz="1217706"/>
              <a:endParaRPr sz="2397" kern="0" dirty="0">
                <a:solidFill>
                  <a:sysClr val="windowText" lastClr="000000"/>
                </a:solidFill>
              </a:endParaRPr>
            </a:p>
          </p:txBody>
        </p:sp>
        <p:sp>
          <p:nvSpPr>
            <p:cNvPr id="5" name="object 5"/>
            <p:cNvSpPr/>
            <p:nvPr/>
          </p:nvSpPr>
          <p:spPr>
            <a:xfrm>
              <a:off x="1810385" y="2832353"/>
              <a:ext cx="1928495" cy="1644014"/>
            </a:xfrm>
            <a:custGeom>
              <a:avLst/>
              <a:gdLst/>
              <a:ahLst/>
              <a:cxnLst/>
              <a:rect l="l" t="t" r="r" b="b"/>
              <a:pathLst>
                <a:path w="1928495" h="1644014">
                  <a:moveTo>
                    <a:pt x="1047750" y="0"/>
                  </a:moveTo>
                  <a:lnTo>
                    <a:pt x="0" y="1266444"/>
                  </a:lnTo>
                  <a:lnTo>
                    <a:pt x="38645" y="1297454"/>
                  </a:lnTo>
                  <a:lnTo>
                    <a:pt x="78006" y="1327149"/>
                  </a:lnTo>
                  <a:lnTo>
                    <a:pt x="118051" y="1355526"/>
                  </a:lnTo>
                  <a:lnTo>
                    <a:pt x="158751" y="1382584"/>
                  </a:lnTo>
                  <a:lnTo>
                    <a:pt x="200074" y="1408319"/>
                  </a:lnTo>
                  <a:lnTo>
                    <a:pt x="241990" y="1432731"/>
                  </a:lnTo>
                  <a:lnTo>
                    <a:pt x="284468" y="1455818"/>
                  </a:lnTo>
                  <a:lnTo>
                    <a:pt x="327476" y="1477576"/>
                  </a:lnTo>
                  <a:lnTo>
                    <a:pt x="370986" y="1498006"/>
                  </a:lnTo>
                  <a:lnTo>
                    <a:pt x="414964" y="1517104"/>
                  </a:lnTo>
                  <a:lnTo>
                    <a:pt x="459382" y="1534868"/>
                  </a:lnTo>
                  <a:lnTo>
                    <a:pt x="504208" y="1551298"/>
                  </a:lnTo>
                  <a:lnTo>
                    <a:pt x="549411" y="1566390"/>
                  </a:lnTo>
                  <a:lnTo>
                    <a:pt x="594961" y="1580143"/>
                  </a:lnTo>
                  <a:lnTo>
                    <a:pt x="640826" y="1592555"/>
                  </a:lnTo>
                  <a:lnTo>
                    <a:pt x="686977" y="1603624"/>
                  </a:lnTo>
                  <a:lnTo>
                    <a:pt x="733383" y="1613348"/>
                  </a:lnTo>
                  <a:lnTo>
                    <a:pt x="780011" y="1621725"/>
                  </a:lnTo>
                  <a:lnTo>
                    <a:pt x="826833" y="1628754"/>
                  </a:lnTo>
                  <a:lnTo>
                    <a:pt x="873817" y="1634431"/>
                  </a:lnTo>
                  <a:lnTo>
                    <a:pt x="920933" y="1638756"/>
                  </a:lnTo>
                  <a:lnTo>
                    <a:pt x="968149" y="1641727"/>
                  </a:lnTo>
                  <a:lnTo>
                    <a:pt x="1015435" y="1643340"/>
                  </a:lnTo>
                  <a:lnTo>
                    <a:pt x="1062760" y="1643596"/>
                  </a:lnTo>
                  <a:lnTo>
                    <a:pt x="1110094" y="1642491"/>
                  </a:lnTo>
                  <a:lnTo>
                    <a:pt x="1157405" y="1640023"/>
                  </a:lnTo>
                  <a:lnTo>
                    <a:pt x="1204664" y="1636192"/>
                  </a:lnTo>
                  <a:lnTo>
                    <a:pt x="1251838" y="1630994"/>
                  </a:lnTo>
                  <a:lnTo>
                    <a:pt x="1298898" y="1624428"/>
                  </a:lnTo>
                  <a:lnTo>
                    <a:pt x="1345813" y="1616492"/>
                  </a:lnTo>
                  <a:lnTo>
                    <a:pt x="1392552" y="1607184"/>
                  </a:lnTo>
                  <a:lnTo>
                    <a:pt x="1439084" y="1596502"/>
                  </a:lnTo>
                  <a:lnTo>
                    <a:pt x="1485378" y="1584444"/>
                  </a:lnTo>
                  <a:lnTo>
                    <a:pt x="1531404" y="1571008"/>
                  </a:lnTo>
                  <a:lnTo>
                    <a:pt x="1577131" y="1556193"/>
                  </a:lnTo>
                  <a:lnTo>
                    <a:pt x="1622529" y="1539996"/>
                  </a:lnTo>
                  <a:lnTo>
                    <a:pt x="1667566" y="1522415"/>
                  </a:lnTo>
                  <a:lnTo>
                    <a:pt x="1712211" y="1503449"/>
                  </a:lnTo>
                  <a:lnTo>
                    <a:pt x="1756435" y="1483095"/>
                  </a:lnTo>
                  <a:lnTo>
                    <a:pt x="1800206" y="1461352"/>
                  </a:lnTo>
                  <a:lnTo>
                    <a:pt x="1843493" y="1438217"/>
                  </a:lnTo>
                  <a:lnTo>
                    <a:pt x="1886266" y="1413690"/>
                  </a:lnTo>
                  <a:lnTo>
                    <a:pt x="1928494" y="1387767"/>
                  </a:lnTo>
                  <a:lnTo>
                    <a:pt x="1047750" y="0"/>
                  </a:lnTo>
                  <a:close/>
                </a:path>
              </a:pathLst>
            </a:custGeom>
            <a:solidFill>
              <a:srgbClr val="0D75BA"/>
            </a:solidFill>
          </p:spPr>
          <p:txBody>
            <a:bodyPr wrap="square" lIns="0" tIns="0" rIns="0" bIns="0" rtlCol="0"/>
            <a:lstStyle/>
            <a:p>
              <a:pPr defTabSz="1217706"/>
              <a:endParaRPr sz="2397" kern="0" dirty="0">
                <a:solidFill>
                  <a:sysClr val="windowText" lastClr="000000"/>
                </a:solidFill>
              </a:endParaRPr>
            </a:p>
          </p:txBody>
        </p:sp>
        <p:sp>
          <p:nvSpPr>
            <p:cNvPr id="6" name="object 6"/>
            <p:cNvSpPr/>
            <p:nvPr/>
          </p:nvSpPr>
          <p:spPr>
            <a:xfrm>
              <a:off x="1417701" y="2832353"/>
              <a:ext cx="1440815" cy="1266825"/>
            </a:xfrm>
            <a:custGeom>
              <a:avLst/>
              <a:gdLst/>
              <a:ahLst/>
              <a:cxnLst/>
              <a:rect l="l" t="t" r="r" b="b"/>
              <a:pathLst>
                <a:path w="1440814" h="1266825">
                  <a:moveTo>
                    <a:pt x="1440434" y="0"/>
                  </a:moveTo>
                  <a:lnTo>
                    <a:pt x="0" y="791844"/>
                  </a:lnTo>
                  <a:lnTo>
                    <a:pt x="25647" y="836785"/>
                  </a:lnTo>
                  <a:lnTo>
                    <a:pt x="52662" y="880844"/>
                  </a:lnTo>
                  <a:lnTo>
                    <a:pt x="81020" y="923994"/>
                  </a:lnTo>
                  <a:lnTo>
                    <a:pt x="110696" y="966202"/>
                  </a:lnTo>
                  <a:lnTo>
                    <a:pt x="141668" y="1007441"/>
                  </a:lnTo>
                  <a:lnTo>
                    <a:pt x="173910" y="1047680"/>
                  </a:lnTo>
                  <a:lnTo>
                    <a:pt x="207398" y="1086889"/>
                  </a:lnTo>
                  <a:lnTo>
                    <a:pt x="242109" y="1125038"/>
                  </a:lnTo>
                  <a:lnTo>
                    <a:pt x="278016" y="1162098"/>
                  </a:lnTo>
                  <a:lnTo>
                    <a:pt x="315098" y="1198039"/>
                  </a:lnTo>
                  <a:lnTo>
                    <a:pt x="353328" y="1232831"/>
                  </a:lnTo>
                  <a:lnTo>
                    <a:pt x="392684" y="1266444"/>
                  </a:lnTo>
                  <a:lnTo>
                    <a:pt x="1440434" y="0"/>
                  </a:lnTo>
                  <a:close/>
                </a:path>
              </a:pathLst>
            </a:custGeom>
            <a:solidFill>
              <a:srgbClr val="78C2F5"/>
            </a:solidFill>
          </p:spPr>
          <p:txBody>
            <a:bodyPr wrap="square" lIns="0" tIns="0" rIns="0" bIns="0" rtlCol="0"/>
            <a:lstStyle/>
            <a:p>
              <a:pPr defTabSz="1217706"/>
              <a:endParaRPr sz="2397" kern="0" dirty="0">
                <a:solidFill>
                  <a:sysClr val="windowText" lastClr="000000"/>
                </a:solidFill>
              </a:endParaRPr>
            </a:p>
          </p:txBody>
        </p:sp>
        <p:sp>
          <p:nvSpPr>
            <p:cNvPr id="7" name="object 7"/>
            <p:cNvSpPr/>
            <p:nvPr/>
          </p:nvSpPr>
          <p:spPr>
            <a:xfrm>
              <a:off x="1217663" y="2832353"/>
              <a:ext cx="1640839" cy="791845"/>
            </a:xfrm>
            <a:custGeom>
              <a:avLst/>
              <a:gdLst/>
              <a:ahLst/>
              <a:cxnLst/>
              <a:rect l="l" t="t" r="r" b="b"/>
              <a:pathLst>
                <a:path w="1640839" h="791845">
                  <a:moveTo>
                    <a:pt x="1640471" y="0"/>
                  </a:moveTo>
                  <a:lnTo>
                    <a:pt x="0" y="103124"/>
                  </a:lnTo>
                  <a:lnTo>
                    <a:pt x="4065" y="154780"/>
                  </a:lnTo>
                  <a:lnTo>
                    <a:pt x="9745" y="206202"/>
                  </a:lnTo>
                  <a:lnTo>
                    <a:pt x="17028" y="257354"/>
                  </a:lnTo>
                  <a:lnTo>
                    <a:pt x="25906" y="308199"/>
                  </a:lnTo>
                  <a:lnTo>
                    <a:pt x="36366" y="358701"/>
                  </a:lnTo>
                  <a:lnTo>
                    <a:pt x="48399" y="408824"/>
                  </a:lnTo>
                  <a:lnTo>
                    <a:pt x="61995" y="458533"/>
                  </a:lnTo>
                  <a:lnTo>
                    <a:pt x="77142" y="507791"/>
                  </a:lnTo>
                  <a:lnTo>
                    <a:pt x="93831" y="556561"/>
                  </a:lnTo>
                  <a:lnTo>
                    <a:pt x="112051" y="604809"/>
                  </a:lnTo>
                  <a:lnTo>
                    <a:pt x="131793" y="652497"/>
                  </a:lnTo>
                  <a:lnTo>
                    <a:pt x="153044" y="699590"/>
                  </a:lnTo>
                  <a:lnTo>
                    <a:pt x="175796" y="746051"/>
                  </a:lnTo>
                  <a:lnTo>
                    <a:pt x="200037" y="791844"/>
                  </a:lnTo>
                  <a:lnTo>
                    <a:pt x="1640471" y="0"/>
                  </a:lnTo>
                  <a:close/>
                </a:path>
              </a:pathLst>
            </a:custGeom>
            <a:solidFill>
              <a:srgbClr val="D2EBFB"/>
            </a:solidFill>
          </p:spPr>
          <p:txBody>
            <a:bodyPr wrap="square" lIns="0" tIns="0" rIns="0" bIns="0" rtlCol="0"/>
            <a:lstStyle/>
            <a:p>
              <a:pPr defTabSz="1217706"/>
              <a:endParaRPr sz="2397" kern="0" dirty="0">
                <a:solidFill>
                  <a:sysClr val="windowText" lastClr="000000"/>
                </a:solidFill>
              </a:endParaRPr>
            </a:p>
          </p:txBody>
        </p:sp>
        <p:sp>
          <p:nvSpPr>
            <p:cNvPr id="8" name="object 8"/>
            <p:cNvSpPr/>
            <p:nvPr/>
          </p:nvSpPr>
          <p:spPr>
            <a:xfrm>
              <a:off x="1214396" y="1217675"/>
              <a:ext cx="1644014" cy="1718310"/>
            </a:xfrm>
            <a:custGeom>
              <a:avLst/>
              <a:gdLst/>
              <a:ahLst/>
              <a:cxnLst/>
              <a:rect l="l" t="t" r="r" b="b"/>
              <a:pathLst>
                <a:path w="1644014" h="1718310">
                  <a:moveTo>
                    <a:pt x="1335764" y="0"/>
                  </a:moveTo>
                  <a:lnTo>
                    <a:pt x="1288190" y="9795"/>
                  </a:lnTo>
                  <a:lnTo>
                    <a:pt x="1241193" y="20908"/>
                  </a:lnTo>
                  <a:lnTo>
                    <a:pt x="1194790" y="33317"/>
                  </a:lnTo>
                  <a:lnTo>
                    <a:pt x="1148998" y="46999"/>
                  </a:lnTo>
                  <a:lnTo>
                    <a:pt x="1103835" y="61933"/>
                  </a:lnTo>
                  <a:lnTo>
                    <a:pt x="1059318" y="78096"/>
                  </a:lnTo>
                  <a:lnTo>
                    <a:pt x="1015463" y="95465"/>
                  </a:lnTo>
                  <a:lnTo>
                    <a:pt x="972288" y="114019"/>
                  </a:lnTo>
                  <a:lnTo>
                    <a:pt x="929811" y="133736"/>
                  </a:lnTo>
                  <a:lnTo>
                    <a:pt x="888049" y="154594"/>
                  </a:lnTo>
                  <a:lnTo>
                    <a:pt x="847018" y="176569"/>
                  </a:lnTo>
                  <a:lnTo>
                    <a:pt x="806736" y="199640"/>
                  </a:lnTo>
                  <a:lnTo>
                    <a:pt x="767220" y="223785"/>
                  </a:lnTo>
                  <a:lnTo>
                    <a:pt x="728487" y="248982"/>
                  </a:lnTo>
                  <a:lnTo>
                    <a:pt x="690555" y="275208"/>
                  </a:lnTo>
                  <a:lnTo>
                    <a:pt x="653441" y="302442"/>
                  </a:lnTo>
                  <a:lnTo>
                    <a:pt x="617161" y="330660"/>
                  </a:lnTo>
                  <a:lnTo>
                    <a:pt x="581734" y="359842"/>
                  </a:lnTo>
                  <a:lnTo>
                    <a:pt x="547176" y="389964"/>
                  </a:lnTo>
                  <a:lnTo>
                    <a:pt x="513505" y="421005"/>
                  </a:lnTo>
                  <a:lnTo>
                    <a:pt x="480737" y="452941"/>
                  </a:lnTo>
                  <a:lnTo>
                    <a:pt x="448890" y="485753"/>
                  </a:lnTo>
                  <a:lnTo>
                    <a:pt x="417981" y="519416"/>
                  </a:lnTo>
                  <a:lnTo>
                    <a:pt x="388028" y="553908"/>
                  </a:lnTo>
                  <a:lnTo>
                    <a:pt x="359047" y="589209"/>
                  </a:lnTo>
                  <a:lnTo>
                    <a:pt x="331056" y="625294"/>
                  </a:lnTo>
                  <a:lnTo>
                    <a:pt x="304072" y="662143"/>
                  </a:lnTo>
                  <a:lnTo>
                    <a:pt x="278112" y="699733"/>
                  </a:lnTo>
                  <a:lnTo>
                    <a:pt x="253194" y="738042"/>
                  </a:lnTo>
                  <a:lnTo>
                    <a:pt x="229334" y="777048"/>
                  </a:lnTo>
                  <a:lnTo>
                    <a:pt x="206549" y="816728"/>
                  </a:lnTo>
                  <a:lnTo>
                    <a:pt x="184858" y="857060"/>
                  </a:lnTo>
                  <a:lnTo>
                    <a:pt x="164277" y="898022"/>
                  </a:lnTo>
                  <a:lnTo>
                    <a:pt x="144823" y="939593"/>
                  </a:lnTo>
                  <a:lnTo>
                    <a:pt x="126514" y="981749"/>
                  </a:lnTo>
                  <a:lnTo>
                    <a:pt x="109367" y="1024468"/>
                  </a:lnTo>
                  <a:lnTo>
                    <a:pt x="93398" y="1067729"/>
                  </a:lnTo>
                  <a:lnTo>
                    <a:pt x="78626" y="1111509"/>
                  </a:lnTo>
                  <a:lnTo>
                    <a:pt x="65067" y="1155786"/>
                  </a:lnTo>
                  <a:lnTo>
                    <a:pt x="52739" y="1200538"/>
                  </a:lnTo>
                  <a:lnTo>
                    <a:pt x="41659" y="1245743"/>
                  </a:lnTo>
                  <a:lnTo>
                    <a:pt x="31843" y="1291378"/>
                  </a:lnTo>
                  <a:lnTo>
                    <a:pt x="23310" y="1337421"/>
                  </a:lnTo>
                  <a:lnTo>
                    <a:pt x="16076" y="1383850"/>
                  </a:lnTo>
                  <a:lnTo>
                    <a:pt x="10159" y="1430643"/>
                  </a:lnTo>
                  <a:lnTo>
                    <a:pt x="5575" y="1477778"/>
                  </a:lnTo>
                  <a:lnTo>
                    <a:pt x="2343" y="1525233"/>
                  </a:lnTo>
                  <a:lnTo>
                    <a:pt x="478" y="1572984"/>
                  </a:lnTo>
                  <a:lnTo>
                    <a:pt x="0" y="1621011"/>
                  </a:lnTo>
                  <a:lnTo>
                    <a:pt x="923" y="1669291"/>
                  </a:lnTo>
                  <a:lnTo>
                    <a:pt x="3267" y="1717802"/>
                  </a:lnTo>
                  <a:lnTo>
                    <a:pt x="1643739" y="1614678"/>
                  </a:lnTo>
                  <a:lnTo>
                    <a:pt x="1335764" y="0"/>
                  </a:lnTo>
                  <a:close/>
                </a:path>
              </a:pathLst>
            </a:custGeom>
            <a:solidFill>
              <a:srgbClr val="F1F1F1"/>
            </a:solidFill>
          </p:spPr>
          <p:txBody>
            <a:bodyPr wrap="square" lIns="0" tIns="0" rIns="0" bIns="0" rtlCol="0"/>
            <a:lstStyle/>
            <a:p>
              <a:pPr defTabSz="1217706"/>
              <a:endParaRPr sz="2397" kern="0" dirty="0">
                <a:solidFill>
                  <a:sysClr val="windowText" lastClr="000000"/>
                </a:solidFill>
              </a:endParaRPr>
            </a:p>
          </p:txBody>
        </p:sp>
        <p:sp>
          <p:nvSpPr>
            <p:cNvPr id="9" name="object 9"/>
            <p:cNvSpPr/>
            <p:nvPr/>
          </p:nvSpPr>
          <p:spPr>
            <a:xfrm>
              <a:off x="2550160" y="1188592"/>
              <a:ext cx="307975" cy="1644014"/>
            </a:xfrm>
            <a:custGeom>
              <a:avLst/>
              <a:gdLst/>
              <a:ahLst/>
              <a:cxnLst/>
              <a:rect l="l" t="t" r="r" b="b"/>
              <a:pathLst>
                <a:path w="307975" h="1644014">
                  <a:moveTo>
                    <a:pt x="307975" y="0"/>
                  </a:moveTo>
                  <a:lnTo>
                    <a:pt x="256313" y="813"/>
                  </a:lnTo>
                  <a:lnTo>
                    <a:pt x="204733" y="3250"/>
                  </a:lnTo>
                  <a:lnTo>
                    <a:pt x="153273" y="7302"/>
                  </a:lnTo>
                  <a:lnTo>
                    <a:pt x="101971" y="12963"/>
                  </a:lnTo>
                  <a:lnTo>
                    <a:pt x="50867" y="20225"/>
                  </a:lnTo>
                  <a:lnTo>
                    <a:pt x="0" y="29082"/>
                  </a:lnTo>
                  <a:lnTo>
                    <a:pt x="307975" y="1643760"/>
                  </a:lnTo>
                  <a:lnTo>
                    <a:pt x="307975" y="0"/>
                  </a:lnTo>
                  <a:close/>
                </a:path>
              </a:pathLst>
            </a:custGeom>
            <a:solidFill>
              <a:srgbClr val="7E7E7E"/>
            </a:solidFill>
          </p:spPr>
          <p:txBody>
            <a:bodyPr wrap="square" lIns="0" tIns="0" rIns="0" bIns="0" rtlCol="0"/>
            <a:lstStyle/>
            <a:p>
              <a:pPr defTabSz="1217706"/>
              <a:endParaRPr sz="2397" kern="0" dirty="0">
                <a:solidFill>
                  <a:sysClr val="windowText" lastClr="000000"/>
                </a:solidFill>
              </a:endParaRPr>
            </a:p>
          </p:txBody>
        </p:sp>
      </p:grpSp>
      <p:sp>
        <p:nvSpPr>
          <p:cNvPr id="10" name="object 10"/>
          <p:cNvSpPr txBox="1"/>
          <p:nvPr/>
        </p:nvSpPr>
        <p:spPr>
          <a:xfrm>
            <a:off x="4064929" y="3056995"/>
            <a:ext cx="233661" cy="260198"/>
          </a:xfrm>
          <a:prstGeom prst="rect">
            <a:avLst/>
          </a:prstGeom>
        </p:spPr>
        <p:txBody>
          <a:bodyPr vert="horz" wrap="square" lIns="0" tIns="13969" rIns="0" bIns="0" rtlCol="0">
            <a:spAutoFit/>
          </a:bodyPr>
          <a:lstStyle/>
          <a:p>
            <a:pPr marL="12699" defTabSz="1217706">
              <a:spcBef>
                <a:spcPts val="111"/>
              </a:spcBef>
            </a:pPr>
            <a:r>
              <a:rPr sz="1599" b="1" kern="0" spc="-25" dirty="0">
                <a:solidFill>
                  <a:srgbClr val="FFFFFF"/>
                </a:solidFill>
                <a:latin typeface="Calibri"/>
                <a:cs typeface="Calibri"/>
              </a:rPr>
              <a:t>41</a:t>
            </a:r>
            <a:endParaRPr sz="1599" kern="0" dirty="0">
              <a:solidFill>
                <a:sysClr val="windowText" lastClr="000000"/>
              </a:solidFill>
              <a:latin typeface="Calibri"/>
              <a:cs typeface="Calibri"/>
            </a:endParaRPr>
          </a:p>
        </p:txBody>
      </p:sp>
      <p:sp>
        <p:nvSpPr>
          <p:cNvPr id="11" name="object 11"/>
          <p:cNvSpPr txBox="1"/>
          <p:nvPr/>
        </p:nvSpPr>
        <p:spPr>
          <a:xfrm>
            <a:off x="2645560" y="4992021"/>
            <a:ext cx="233027" cy="259557"/>
          </a:xfrm>
          <a:prstGeom prst="rect">
            <a:avLst/>
          </a:prstGeom>
        </p:spPr>
        <p:txBody>
          <a:bodyPr vert="horz" wrap="square" lIns="0" tIns="13334" rIns="0" bIns="0" rtlCol="0">
            <a:spAutoFit/>
          </a:bodyPr>
          <a:lstStyle/>
          <a:p>
            <a:pPr marL="12699" defTabSz="1217706">
              <a:spcBef>
                <a:spcPts val="105"/>
              </a:spcBef>
            </a:pPr>
            <a:r>
              <a:rPr sz="1599" b="1" kern="0" spc="-25" dirty="0">
                <a:solidFill>
                  <a:srgbClr val="FFFFFF"/>
                </a:solidFill>
                <a:latin typeface="Calibri"/>
                <a:cs typeface="Calibri"/>
              </a:rPr>
              <a:t>20</a:t>
            </a:r>
            <a:endParaRPr sz="1599" kern="0" dirty="0">
              <a:solidFill>
                <a:sysClr val="windowText" lastClr="000000"/>
              </a:solidFill>
              <a:latin typeface="Calibri"/>
              <a:cs typeface="Calibri"/>
            </a:endParaRPr>
          </a:p>
        </p:txBody>
      </p:sp>
      <p:sp>
        <p:nvSpPr>
          <p:cNvPr id="12" name="object 12"/>
          <p:cNvSpPr txBox="1"/>
          <p:nvPr/>
        </p:nvSpPr>
        <p:spPr>
          <a:xfrm>
            <a:off x="1655035" y="4486955"/>
            <a:ext cx="128896" cy="259557"/>
          </a:xfrm>
          <a:prstGeom prst="rect">
            <a:avLst/>
          </a:prstGeom>
        </p:spPr>
        <p:txBody>
          <a:bodyPr vert="horz" wrap="square" lIns="0" tIns="13334" rIns="0" bIns="0" rtlCol="0">
            <a:spAutoFit/>
          </a:bodyPr>
          <a:lstStyle/>
          <a:p>
            <a:pPr marL="12699" defTabSz="1217706">
              <a:spcBef>
                <a:spcPts val="105"/>
              </a:spcBef>
            </a:pPr>
            <a:r>
              <a:rPr sz="1599" b="1" kern="0" dirty="0">
                <a:solidFill>
                  <a:sysClr val="windowText" lastClr="000000"/>
                </a:solidFill>
                <a:latin typeface="Calibri"/>
                <a:cs typeface="Calibri"/>
              </a:rPr>
              <a:t>6</a:t>
            </a:r>
            <a:endParaRPr sz="1599" kern="0" dirty="0">
              <a:solidFill>
                <a:sysClr val="windowText" lastClr="000000"/>
              </a:solidFill>
              <a:latin typeface="Calibri"/>
              <a:cs typeface="Calibri"/>
            </a:endParaRPr>
          </a:p>
        </p:txBody>
      </p:sp>
      <p:sp>
        <p:nvSpPr>
          <p:cNvPr id="13" name="object 13"/>
          <p:cNvSpPr txBox="1"/>
          <p:nvPr/>
        </p:nvSpPr>
        <p:spPr>
          <a:xfrm>
            <a:off x="1340607" y="3953342"/>
            <a:ext cx="128896" cy="259557"/>
          </a:xfrm>
          <a:prstGeom prst="rect">
            <a:avLst/>
          </a:prstGeom>
        </p:spPr>
        <p:txBody>
          <a:bodyPr vert="horz" wrap="square" lIns="0" tIns="13334" rIns="0" bIns="0" rtlCol="0">
            <a:spAutoFit/>
          </a:bodyPr>
          <a:lstStyle/>
          <a:p>
            <a:pPr marL="12699" defTabSz="1217706">
              <a:spcBef>
                <a:spcPts val="105"/>
              </a:spcBef>
            </a:pPr>
            <a:r>
              <a:rPr sz="1599" b="1" kern="0" dirty="0">
                <a:solidFill>
                  <a:sysClr val="windowText" lastClr="000000"/>
                </a:solidFill>
                <a:latin typeface="Calibri"/>
                <a:cs typeface="Calibri"/>
              </a:rPr>
              <a:t>7</a:t>
            </a:r>
            <a:endParaRPr sz="1599" kern="0" dirty="0">
              <a:solidFill>
                <a:sysClr val="windowText" lastClr="000000"/>
              </a:solidFill>
              <a:latin typeface="Calibri"/>
              <a:cs typeface="Calibri"/>
            </a:endParaRPr>
          </a:p>
        </p:txBody>
      </p:sp>
      <p:sp>
        <p:nvSpPr>
          <p:cNvPr id="14" name="object 14"/>
          <p:cNvSpPr txBox="1"/>
          <p:nvPr/>
        </p:nvSpPr>
        <p:spPr>
          <a:xfrm>
            <a:off x="1606906" y="2656848"/>
            <a:ext cx="233027" cy="260198"/>
          </a:xfrm>
          <a:prstGeom prst="rect">
            <a:avLst/>
          </a:prstGeom>
        </p:spPr>
        <p:txBody>
          <a:bodyPr vert="horz" wrap="square" lIns="0" tIns="13969" rIns="0" bIns="0" rtlCol="0">
            <a:spAutoFit/>
          </a:bodyPr>
          <a:lstStyle/>
          <a:p>
            <a:pPr marL="12699" defTabSz="1217706">
              <a:spcBef>
                <a:spcPts val="111"/>
              </a:spcBef>
            </a:pPr>
            <a:r>
              <a:rPr sz="1599" b="1" kern="0" spc="-25" dirty="0">
                <a:solidFill>
                  <a:sysClr val="windowText" lastClr="000000"/>
                </a:solidFill>
                <a:latin typeface="Calibri"/>
                <a:cs typeface="Calibri"/>
              </a:rPr>
              <a:t>23</a:t>
            </a:r>
            <a:endParaRPr sz="1599" kern="0" dirty="0">
              <a:solidFill>
                <a:sysClr val="windowText" lastClr="000000"/>
              </a:solidFill>
              <a:latin typeface="Calibri"/>
              <a:cs typeface="Calibri"/>
            </a:endParaRPr>
          </a:p>
        </p:txBody>
      </p:sp>
      <p:sp>
        <p:nvSpPr>
          <p:cNvPr id="15" name="object 15"/>
          <p:cNvSpPr txBox="1"/>
          <p:nvPr/>
        </p:nvSpPr>
        <p:spPr>
          <a:xfrm>
            <a:off x="2664862" y="2075919"/>
            <a:ext cx="128896" cy="259557"/>
          </a:xfrm>
          <a:prstGeom prst="rect">
            <a:avLst/>
          </a:prstGeom>
        </p:spPr>
        <p:txBody>
          <a:bodyPr vert="horz" wrap="square" lIns="0" tIns="13334" rIns="0" bIns="0" rtlCol="0">
            <a:spAutoFit/>
          </a:bodyPr>
          <a:lstStyle/>
          <a:p>
            <a:pPr marL="12699" defTabSz="1217706">
              <a:spcBef>
                <a:spcPts val="105"/>
              </a:spcBef>
            </a:pPr>
            <a:r>
              <a:rPr sz="1599" b="1" kern="0" dirty="0">
                <a:solidFill>
                  <a:srgbClr val="FFFFFF"/>
                </a:solidFill>
                <a:latin typeface="Calibri"/>
                <a:cs typeface="Calibri"/>
              </a:rPr>
              <a:t>3</a:t>
            </a:r>
            <a:endParaRPr sz="1599" kern="0" dirty="0">
              <a:solidFill>
                <a:sysClr val="windowText" lastClr="000000"/>
              </a:solidFill>
              <a:latin typeface="Calibri"/>
              <a:cs typeface="Calibri"/>
            </a:endParaRPr>
          </a:p>
        </p:txBody>
      </p:sp>
      <p:sp>
        <p:nvSpPr>
          <p:cNvPr id="16" name="object 16"/>
          <p:cNvSpPr/>
          <p:nvPr/>
        </p:nvSpPr>
        <p:spPr>
          <a:xfrm>
            <a:off x="5245557" y="2640264"/>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094E7C"/>
          </a:solidFill>
        </p:spPr>
        <p:txBody>
          <a:bodyPr wrap="square" lIns="0" tIns="0" rIns="0" bIns="0" rtlCol="0"/>
          <a:lstStyle/>
          <a:p>
            <a:pPr defTabSz="1217706"/>
            <a:endParaRPr sz="2397" kern="0" dirty="0">
              <a:solidFill>
                <a:sysClr val="windowText" lastClr="000000"/>
              </a:solidFill>
            </a:endParaRPr>
          </a:p>
        </p:txBody>
      </p:sp>
      <p:sp>
        <p:nvSpPr>
          <p:cNvPr id="17" name="object 17"/>
          <p:cNvSpPr txBox="1"/>
          <p:nvPr/>
        </p:nvSpPr>
        <p:spPr>
          <a:xfrm>
            <a:off x="5375467" y="2552336"/>
            <a:ext cx="1290220" cy="227625"/>
          </a:xfrm>
          <a:prstGeom prst="rect">
            <a:avLst/>
          </a:prstGeom>
        </p:spPr>
        <p:txBody>
          <a:bodyPr vert="horz" wrap="square" lIns="0" tIns="12064" rIns="0" bIns="0" rtlCol="0">
            <a:spAutoFit/>
          </a:bodyPr>
          <a:lstStyle/>
          <a:p>
            <a:pPr marL="12699" defTabSz="1217706">
              <a:spcBef>
                <a:spcPts val="95"/>
              </a:spcBef>
            </a:pPr>
            <a:r>
              <a:rPr sz="1400" b="1" kern="0" dirty="0">
                <a:solidFill>
                  <a:sysClr val="windowText" lastClr="000000"/>
                </a:solidFill>
                <a:latin typeface="Calibri"/>
                <a:cs typeface="Calibri"/>
              </a:rPr>
              <a:t>it</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would</a:t>
            </a:r>
            <a:r>
              <a:rPr sz="1400" b="1" kern="0" spc="-15" dirty="0">
                <a:solidFill>
                  <a:sysClr val="windowText" lastClr="000000"/>
                </a:solidFill>
                <a:latin typeface="Calibri"/>
                <a:cs typeface="Calibri"/>
              </a:rPr>
              <a:t> </a:t>
            </a:r>
            <a:r>
              <a:rPr sz="1400" b="1" kern="0" spc="-11" dirty="0">
                <a:solidFill>
                  <a:sysClr val="windowText" lastClr="000000"/>
                </a:solidFill>
                <a:latin typeface="Calibri"/>
                <a:cs typeface="Calibri"/>
              </a:rPr>
              <a:t>improve</a:t>
            </a:r>
            <a:endParaRPr sz="1400" kern="0" dirty="0">
              <a:solidFill>
                <a:sysClr val="windowText" lastClr="000000"/>
              </a:solidFill>
              <a:latin typeface="Calibri"/>
              <a:cs typeface="Calibri"/>
            </a:endParaRPr>
          </a:p>
        </p:txBody>
      </p:sp>
      <p:sp>
        <p:nvSpPr>
          <p:cNvPr id="18" name="object 18"/>
          <p:cNvSpPr/>
          <p:nvPr/>
        </p:nvSpPr>
        <p:spPr>
          <a:xfrm>
            <a:off x="5245557" y="3066950"/>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0D75BA"/>
          </a:solidFill>
        </p:spPr>
        <p:txBody>
          <a:bodyPr wrap="square" lIns="0" tIns="0" rIns="0" bIns="0" rtlCol="0"/>
          <a:lstStyle/>
          <a:p>
            <a:pPr defTabSz="1217706"/>
            <a:endParaRPr sz="2397" kern="0" dirty="0">
              <a:solidFill>
                <a:sysClr val="windowText" lastClr="000000"/>
              </a:solidFill>
            </a:endParaRPr>
          </a:p>
        </p:txBody>
      </p:sp>
      <p:sp>
        <p:nvSpPr>
          <p:cNvPr id="19" name="object 19"/>
          <p:cNvSpPr txBox="1"/>
          <p:nvPr/>
        </p:nvSpPr>
        <p:spPr>
          <a:xfrm>
            <a:off x="5375466" y="2981106"/>
            <a:ext cx="1789926" cy="226984"/>
          </a:xfrm>
          <a:prstGeom prst="rect">
            <a:avLst/>
          </a:prstGeom>
        </p:spPr>
        <p:txBody>
          <a:bodyPr vert="horz" wrap="square" lIns="0" tIns="11429" rIns="0" bIns="0" rtlCol="0">
            <a:spAutoFit/>
          </a:bodyPr>
          <a:lstStyle/>
          <a:p>
            <a:pPr marL="12699" defTabSz="1217706">
              <a:spcBef>
                <a:spcPts val="91"/>
              </a:spcBef>
            </a:pPr>
            <a:r>
              <a:rPr sz="1400" b="1" kern="0" dirty="0">
                <a:solidFill>
                  <a:sysClr val="windowText" lastClr="000000"/>
                </a:solidFill>
                <a:latin typeface="Calibri"/>
                <a:cs typeface="Calibri"/>
              </a:rPr>
              <a:t>it</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would</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rather</a:t>
            </a:r>
            <a:r>
              <a:rPr sz="1400" b="1" kern="0" spc="-31" dirty="0">
                <a:solidFill>
                  <a:sysClr val="windowText" lastClr="000000"/>
                </a:solidFill>
                <a:latin typeface="Calibri"/>
                <a:cs typeface="Calibri"/>
              </a:rPr>
              <a:t> </a:t>
            </a:r>
            <a:r>
              <a:rPr sz="1400" b="1" kern="0" spc="-11" dirty="0">
                <a:solidFill>
                  <a:sysClr val="windowText" lastClr="000000"/>
                </a:solidFill>
                <a:latin typeface="Calibri"/>
                <a:cs typeface="Calibri"/>
              </a:rPr>
              <a:t>improve</a:t>
            </a:r>
            <a:endParaRPr sz="1400" kern="0" dirty="0">
              <a:solidFill>
                <a:sysClr val="windowText" lastClr="000000"/>
              </a:solidFill>
              <a:latin typeface="Calibri"/>
              <a:cs typeface="Calibri"/>
            </a:endParaRPr>
          </a:p>
        </p:txBody>
      </p:sp>
      <p:sp>
        <p:nvSpPr>
          <p:cNvPr id="20" name="object 20"/>
          <p:cNvSpPr/>
          <p:nvPr/>
        </p:nvSpPr>
        <p:spPr>
          <a:xfrm>
            <a:off x="5245557" y="3496686"/>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78C2F5"/>
          </a:solidFill>
        </p:spPr>
        <p:txBody>
          <a:bodyPr wrap="square" lIns="0" tIns="0" rIns="0" bIns="0" rtlCol="0"/>
          <a:lstStyle/>
          <a:p>
            <a:pPr defTabSz="1217706"/>
            <a:endParaRPr sz="2397" kern="0" dirty="0">
              <a:solidFill>
                <a:sysClr val="windowText" lastClr="000000"/>
              </a:solidFill>
            </a:endParaRPr>
          </a:p>
        </p:txBody>
      </p:sp>
      <p:sp>
        <p:nvSpPr>
          <p:cNvPr id="21" name="object 21"/>
          <p:cNvSpPr txBox="1"/>
          <p:nvPr/>
        </p:nvSpPr>
        <p:spPr>
          <a:xfrm>
            <a:off x="5375465" y="3409317"/>
            <a:ext cx="1719448" cy="226984"/>
          </a:xfrm>
          <a:prstGeom prst="rect">
            <a:avLst/>
          </a:prstGeom>
        </p:spPr>
        <p:txBody>
          <a:bodyPr vert="horz" wrap="square" lIns="0" tIns="11429" rIns="0" bIns="0" rtlCol="0">
            <a:spAutoFit/>
          </a:bodyPr>
          <a:lstStyle/>
          <a:p>
            <a:pPr marL="12699" defTabSz="1217706">
              <a:spcBef>
                <a:spcPts val="91"/>
              </a:spcBef>
            </a:pPr>
            <a:r>
              <a:rPr sz="1400" b="1" kern="0" dirty="0">
                <a:solidFill>
                  <a:sysClr val="windowText" lastClr="000000"/>
                </a:solidFill>
                <a:latin typeface="Calibri"/>
                <a:cs typeface="Calibri"/>
              </a:rPr>
              <a:t>it</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would</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rather</a:t>
            </a:r>
            <a:r>
              <a:rPr sz="1400" b="1" kern="0" spc="-31" dirty="0">
                <a:solidFill>
                  <a:sysClr val="windowText" lastClr="000000"/>
                </a:solidFill>
                <a:latin typeface="Calibri"/>
                <a:cs typeface="Calibri"/>
              </a:rPr>
              <a:t> </a:t>
            </a:r>
            <a:r>
              <a:rPr sz="1400" b="1" kern="0" spc="-11" dirty="0">
                <a:solidFill>
                  <a:sysClr val="windowText" lastClr="000000"/>
                </a:solidFill>
                <a:latin typeface="Calibri"/>
                <a:cs typeface="Calibri"/>
              </a:rPr>
              <a:t>worsen</a:t>
            </a:r>
            <a:endParaRPr sz="1400" kern="0" dirty="0">
              <a:solidFill>
                <a:sysClr val="windowText" lastClr="000000"/>
              </a:solidFill>
              <a:latin typeface="Calibri"/>
              <a:cs typeface="Calibri"/>
            </a:endParaRPr>
          </a:p>
        </p:txBody>
      </p:sp>
      <p:sp>
        <p:nvSpPr>
          <p:cNvPr id="22" name="object 22"/>
          <p:cNvSpPr/>
          <p:nvPr/>
        </p:nvSpPr>
        <p:spPr>
          <a:xfrm>
            <a:off x="5245557" y="3923373"/>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D2EBFB"/>
          </a:solidFill>
        </p:spPr>
        <p:txBody>
          <a:bodyPr wrap="square" lIns="0" tIns="0" rIns="0" bIns="0" rtlCol="0"/>
          <a:lstStyle/>
          <a:p>
            <a:pPr defTabSz="1217706"/>
            <a:endParaRPr sz="2397" kern="0" dirty="0">
              <a:solidFill>
                <a:sysClr val="windowText" lastClr="000000"/>
              </a:solidFill>
            </a:endParaRPr>
          </a:p>
        </p:txBody>
      </p:sp>
      <p:sp>
        <p:nvSpPr>
          <p:cNvPr id="23" name="object 23"/>
          <p:cNvSpPr txBox="1"/>
          <p:nvPr/>
        </p:nvSpPr>
        <p:spPr>
          <a:xfrm>
            <a:off x="5375465" y="3837223"/>
            <a:ext cx="1220376" cy="227625"/>
          </a:xfrm>
          <a:prstGeom prst="rect">
            <a:avLst/>
          </a:prstGeom>
        </p:spPr>
        <p:txBody>
          <a:bodyPr vert="horz" wrap="square" lIns="0" tIns="12064" rIns="0" bIns="0" rtlCol="0">
            <a:spAutoFit/>
          </a:bodyPr>
          <a:lstStyle/>
          <a:p>
            <a:pPr marL="12699" defTabSz="1217706">
              <a:spcBef>
                <a:spcPts val="95"/>
              </a:spcBef>
            </a:pPr>
            <a:r>
              <a:rPr sz="1400" b="1" kern="0" dirty="0">
                <a:solidFill>
                  <a:sysClr val="windowText" lastClr="000000"/>
                </a:solidFill>
                <a:latin typeface="Calibri"/>
                <a:cs typeface="Calibri"/>
              </a:rPr>
              <a:t>it</a:t>
            </a:r>
            <a:r>
              <a:rPr sz="1400" b="1" kern="0" spc="-20" dirty="0">
                <a:solidFill>
                  <a:sysClr val="windowText" lastClr="000000"/>
                </a:solidFill>
                <a:latin typeface="Calibri"/>
                <a:cs typeface="Calibri"/>
              </a:rPr>
              <a:t> </a:t>
            </a:r>
            <a:r>
              <a:rPr sz="1400" b="1" kern="0" dirty="0">
                <a:solidFill>
                  <a:sysClr val="windowText" lastClr="000000"/>
                </a:solidFill>
                <a:latin typeface="Calibri"/>
                <a:cs typeface="Calibri"/>
              </a:rPr>
              <a:t>would</a:t>
            </a:r>
            <a:r>
              <a:rPr sz="1400" b="1" kern="0" spc="-15" dirty="0">
                <a:solidFill>
                  <a:sysClr val="windowText" lastClr="000000"/>
                </a:solidFill>
                <a:latin typeface="Calibri"/>
                <a:cs typeface="Calibri"/>
              </a:rPr>
              <a:t> </a:t>
            </a:r>
            <a:r>
              <a:rPr sz="1400" b="1" kern="0" spc="-11" dirty="0">
                <a:solidFill>
                  <a:sysClr val="windowText" lastClr="000000"/>
                </a:solidFill>
                <a:latin typeface="Calibri"/>
                <a:cs typeface="Calibri"/>
              </a:rPr>
              <a:t>worsen</a:t>
            </a:r>
            <a:endParaRPr sz="1400" kern="0" dirty="0">
              <a:solidFill>
                <a:sysClr val="windowText" lastClr="000000"/>
              </a:solidFill>
              <a:latin typeface="Calibri"/>
              <a:cs typeface="Calibri"/>
            </a:endParaRPr>
          </a:p>
        </p:txBody>
      </p:sp>
      <p:sp>
        <p:nvSpPr>
          <p:cNvPr id="24" name="object 24"/>
          <p:cNvSpPr/>
          <p:nvPr/>
        </p:nvSpPr>
        <p:spPr>
          <a:xfrm>
            <a:off x="5245557" y="4353108"/>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F1F1F1"/>
          </a:solidFill>
        </p:spPr>
        <p:txBody>
          <a:bodyPr wrap="square" lIns="0" tIns="0" rIns="0" bIns="0" rtlCol="0"/>
          <a:lstStyle/>
          <a:p>
            <a:pPr defTabSz="1217706"/>
            <a:endParaRPr sz="2397" kern="0" dirty="0">
              <a:solidFill>
                <a:sysClr val="windowText" lastClr="000000"/>
              </a:solidFill>
            </a:endParaRPr>
          </a:p>
        </p:txBody>
      </p:sp>
      <p:sp>
        <p:nvSpPr>
          <p:cNvPr id="25" name="object 25"/>
          <p:cNvSpPr txBox="1"/>
          <p:nvPr/>
        </p:nvSpPr>
        <p:spPr>
          <a:xfrm>
            <a:off x="5375467" y="4265994"/>
            <a:ext cx="2416623" cy="226984"/>
          </a:xfrm>
          <a:prstGeom prst="rect">
            <a:avLst/>
          </a:prstGeom>
        </p:spPr>
        <p:txBody>
          <a:bodyPr vert="horz" wrap="square" lIns="0" tIns="11429" rIns="0" bIns="0" rtlCol="0">
            <a:spAutoFit/>
          </a:bodyPr>
          <a:lstStyle/>
          <a:p>
            <a:pPr marL="12699" defTabSz="1217706">
              <a:spcBef>
                <a:spcPts val="91"/>
              </a:spcBef>
            </a:pPr>
            <a:r>
              <a:rPr sz="1400" b="1" kern="0" dirty="0">
                <a:solidFill>
                  <a:sysClr val="windowText" lastClr="000000"/>
                </a:solidFill>
                <a:latin typeface="Calibri"/>
                <a:cs typeface="Calibri"/>
              </a:rPr>
              <a:t>it</a:t>
            </a:r>
            <a:r>
              <a:rPr sz="1400" b="1" kern="0" spc="5" dirty="0">
                <a:solidFill>
                  <a:sysClr val="windowText" lastClr="000000"/>
                </a:solidFill>
                <a:latin typeface="Calibri"/>
                <a:cs typeface="Calibri"/>
              </a:rPr>
              <a:t> </a:t>
            </a:r>
            <a:r>
              <a:rPr sz="1400" b="1" kern="0" dirty="0">
                <a:solidFill>
                  <a:sysClr val="windowText" lastClr="000000"/>
                </a:solidFill>
                <a:latin typeface="Calibri"/>
                <a:cs typeface="Calibri"/>
              </a:rPr>
              <a:t>would</a:t>
            </a:r>
            <a:r>
              <a:rPr sz="1400" b="1" kern="0" spc="11" dirty="0">
                <a:solidFill>
                  <a:sysClr val="windowText" lastClr="000000"/>
                </a:solidFill>
                <a:latin typeface="Calibri"/>
                <a:cs typeface="Calibri"/>
              </a:rPr>
              <a:t> </a:t>
            </a:r>
            <a:r>
              <a:rPr sz="1400" b="1" kern="0" dirty="0">
                <a:solidFill>
                  <a:sysClr val="windowText" lastClr="000000"/>
                </a:solidFill>
                <a:latin typeface="Calibri"/>
                <a:cs typeface="Calibri"/>
              </a:rPr>
              <a:t>not</a:t>
            </a:r>
            <a:r>
              <a:rPr sz="1400" b="1" kern="0" spc="11" dirty="0">
                <a:solidFill>
                  <a:sysClr val="windowText" lastClr="000000"/>
                </a:solidFill>
                <a:latin typeface="Calibri"/>
                <a:cs typeface="Calibri"/>
              </a:rPr>
              <a:t> </a:t>
            </a:r>
            <a:r>
              <a:rPr sz="1400" b="1" kern="0" spc="-11" dirty="0">
                <a:solidFill>
                  <a:sysClr val="windowText" lastClr="000000"/>
                </a:solidFill>
                <a:latin typeface="Calibri"/>
                <a:cs typeface="Calibri"/>
              </a:rPr>
              <a:t>significantly</a:t>
            </a:r>
            <a:r>
              <a:rPr sz="1400" b="1" kern="0" spc="-20" dirty="0">
                <a:solidFill>
                  <a:sysClr val="windowText" lastClr="000000"/>
                </a:solidFill>
                <a:latin typeface="Calibri"/>
                <a:cs typeface="Calibri"/>
              </a:rPr>
              <a:t> </a:t>
            </a:r>
            <a:r>
              <a:rPr sz="1400" b="1" kern="0" spc="-11" dirty="0">
                <a:solidFill>
                  <a:sysClr val="windowText" lastClr="000000"/>
                </a:solidFill>
                <a:latin typeface="Calibri"/>
                <a:cs typeface="Calibri"/>
              </a:rPr>
              <a:t>change</a:t>
            </a:r>
            <a:endParaRPr sz="1400" kern="0" dirty="0">
              <a:solidFill>
                <a:sysClr val="windowText" lastClr="000000"/>
              </a:solidFill>
              <a:latin typeface="Calibri"/>
              <a:cs typeface="Calibri"/>
            </a:endParaRPr>
          </a:p>
        </p:txBody>
      </p:sp>
      <p:sp>
        <p:nvSpPr>
          <p:cNvPr id="26" name="object 26"/>
          <p:cNvSpPr/>
          <p:nvPr/>
        </p:nvSpPr>
        <p:spPr>
          <a:xfrm>
            <a:off x="5245557" y="4779794"/>
            <a:ext cx="97782" cy="97782"/>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7E7E7E"/>
          </a:solidFill>
        </p:spPr>
        <p:txBody>
          <a:bodyPr wrap="square" lIns="0" tIns="0" rIns="0" bIns="0" rtlCol="0"/>
          <a:lstStyle/>
          <a:p>
            <a:pPr defTabSz="1217706"/>
            <a:endParaRPr sz="2397" kern="0" dirty="0">
              <a:solidFill>
                <a:sysClr val="windowText" lastClr="000000"/>
              </a:solidFill>
            </a:endParaRPr>
          </a:p>
        </p:txBody>
      </p:sp>
      <p:sp>
        <p:nvSpPr>
          <p:cNvPr id="27" name="object 27"/>
          <p:cNvSpPr txBox="1"/>
          <p:nvPr/>
        </p:nvSpPr>
        <p:spPr>
          <a:xfrm>
            <a:off x="5375467" y="4694255"/>
            <a:ext cx="283823" cy="226984"/>
          </a:xfrm>
          <a:prstGeom prst="rect">
            <a:avLst/>
          </a:prstGeom>
        </p:spPr>
        <p:txBody>
          <a:bodyPr vert="horz" wrap="square" lIns="0" tIns="11429" rIns="0" bIns="0" rtlCol="0">
            <a:spAutoFit/>
          </a:bodyPr>
          <a:lstStyle/>
          <a:p>
            <a:pPr marL="12699" defTabSz="1217706">
              <a:spcBef>
                <a:spcPts val="91"/>
              </a:spcBef>
            </a:pPr>
            <a:r>
              <a:rPr sz="1400" b="1" kern="0" spc="-25" dirty="0">
                <a:solidFill>
                  <a:sysClr val="windowText" lastClr="000000"/>
                </a:solidFill>
                <a:latin typeface="Calibri"/>
                <a:cs typeface="Calibri"/>
              </a:rPr>
              <a:t>n/a</a:t>
            </a:r>
            <a:endParaRPr sz="1400" kern="0" dirty="0">
              <a:solidFill>
                <a:sysClr val="windowText" lastClr="000000"/>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57ADD6-744A-421E-888A-BFB6F42F4A83}"/>
              </a:ext>
            </a:extLst>
          </p:cNvPr>
          <p:cNvSpPr>
            <a:spLocks noGrp="1"/>
          </p:cNvSpPr>
          <p:nvPr>
            <p:ph type="title"/>
          </p:nvPr>
        </p:nvSpPr>
        <p:spPr>
          <a:xfrm>
            <a:off x="628650" y="134178"/>
            <a:ext cx="7886700" cy="929309"/>
          </a:xfrm>
        </p:spPr>
        <p:txBody>
          <a:bodyPr>
            <a:noAutofit/>
          </a:bodyPr>
          <a:lstStyle/>
          <a:p>
            <a:pPr algn="ctr"/>
            <a:r>
              <a:rPr lang="en-GB" sz="2400" b="1" dirty="0">
                <a:solidFill>
                  <a:srgbClr val="FF0000"/>
                </a:solidFill>
                <a:effectLst>
                  <a:outerShdw blurRad="38100" dist="38100" dir="2700000" algn="tl">
                    <a:srgbClr val="000000">
                      <a:alpha val="43137"/>
                    </a:srgbClr>
                  </a:outerShdw>
                </a:effectLst>
                <a:latin typeface="+mn-lt"/>
              </a:rPr>
              <a:t>6 recommendations to be considered in the process of further developing the European Health Union</a:t>
            </a:r>
            <a:br>
              <a:rPr lang="en-GB" sz="2400" b="1" dirty="0">
                <a:solidFill>
                  <a:srgbClr val="FF0000"/>
                </a:solidFill>
                <a:effectLst>
                  <a:outerShdw blurRad="38100" dist="38100" dir="2700000" algn="tl">
                    <a:srgbClr val="000000">
                      <a:alpha val="43137"/>
                    </a:srgbClr>
                  </a:outerShdw>
                </a:effectLst>
                <a:latin typeface="+mn-lt"/>
              </a:rPr>
            </a:br>
            <a:r>
              <a:rPr lang="en-GB" sz="2400" b="1" dirty="0">
                <a:solidFill>
                  <a:srgbClr val="FF0000"/>
                </a:solidFill>
                <a:effectLst>
                  <a:outerShdw blurRad="38100" dist="38100" dir="2700000" algn="tl">
                    <a:srgbClr val="000000">
                      <a:alpha val="43137"/>
                    </a:srgbClr>
                  </a:outerShdw>
                </a:effectLst>
                <a:latin typeface="+mn-lt"/>
              </a:rPr>
              <a:t>(based on the Hungarian study)</a:t>
            </a:r>
          </a:p>
        </p:txBody>
      </p:sp>
      <p:sp>
        <p:nvSpPr>
          <p:cNvPr id="3" name="Tartalom helye 2">
            <a:extLst>
              <a:ext uri="{FF2B5EF4-FFF2-40B4-BE49-F238E27FC236}">
                <a16:creationId xmlns:a16="http://schemas.microsoft.com/office/drawing/2014/main" id="{E0F5010B-2C47-4407-83DD-8F725D275020}"/>
              </a:ext>
            </a:extLst>
          </p:cNvPr>
          <p:cNvSpPr>
            <a:spLocks noGrp="1"/>
          </p:cNvSpPr>
          <p:nvPr>
            <p:ph idx="1"/>
          </p:nvPr>
        </p:nvSpPr>
        <p:spPr>
          <a:xfrm>
            <a:off x="628650" y="1381539"/>
            <a:ext cx="6070324" cy="4795424"/>
          </a:xfrm>
        </p:spPr>
        <p:txBody>
          <a:bodyPr>
            <a:normAutofit fontScale="55000" lnSpcReduction="20000"/>
          </a:bodyPr>
          <a:lstStyle/>
          <a:p>
            <a:pPr marL="342900" lvl="0" indent="-342900">
              <a:lnSpc>
                <a:spcPct val="107000"/>
              </a:lnSpc>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A five-year program and a timetable for the implementation of the European Health Union should be set up.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There is a need for a well-designed communication campaign which concentrates on the goals and benefits of the European Health Union.</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It is worthwhile conducting research in several Member States based on a common methodology that clarifies, why the European Health Union is important for the population, professional and non-governmental organizations, and which measures should and should not be adopted.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Greater emphasis should be placed on disadvantaged groups - particularly in terms of their accessibility to care.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It is necessary to strengthen the EU’s commitment to disease prevention including rolling back the risk factors of NCDs.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900" b="1" dirty="0">
                <a:effectLst/>
                <a:latin typeface="Calibri" panose="020F0502020204030204" pitchFamily="34" charset="0"/>
                <a:ea typeface="Calibri" panose="020F0502020204030204" pitchFamily="34" charset="0"/>
                <a:cs typeface="Times New Roman" panose="02020603050405020304" pitchFamily="18" charset="0"/>
              </a:rPr>
              <a:t>Fiscal space should be created for the implementation of the components of the European Health Union in the EU budget as financing cannot be left to the MSs.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098" name="Picture 2" descr="S&amp;Ds: EU Commission's new package goes in the direction we called for  towards a European Health Union | Socialists &amp; Democrats">
            <a:extLst>
              <a:ext uri="{FF2B5EF4-FFF2-40B4-BE49-F238E27FC236}">
                <a16:creationId xmlns:a16="http://schemas.microsoft.com/office/drawing/2014/main" id="{9C54488E-E7AA-423D-8376-FBA69D68B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750" y="5347252"/>
            <a:ext cx="2458161" cy="137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5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52219F-6258-4DC0-B489-CC4EF3DAEB55}"/>
              </a:ext>
            </a:extLst>
          </p:cNvPr>
          <p:cNvSpPr>
            <a:spLocks noGrp="1"/>
          </p:cNvSpPr>
          <p:nvPr>
            <p:ph type="title"/>
          </p:nvPr>
        </p:nvSpPr>
        <p:spPr>
          <a:xfrm>
            <a:off x="628650" y="335308"/>
            <a:ext cx="7886700" cy="1325563"/>
          </a:xfrm>
        </p:spPr>
        <p:txBody>
          <a:bodyPr>
            <a:normAutofit fontScale="90000"/>
          </a:bodyPr>
          <a:lstStyle/>
          <a:p>
            <a:pPr algn="ctr"/>
            <a:br>
              <a:rPr lang="hu-HU" sz="4000" b="1" dirty="0">
                <a:solidFill>
                  <a:srgbClr val="FF0000"/>
                </a:solidFill>
                <a:effectLst>
                  <a:outerShdw blurRad="38100" dist="38100" dir="2700000" algn="tl">
                    <a:srgbClr val="000000">
                      <a:alpha val="43137"/>
                    </a:srgbClr>
                  </a:outerShdw>
                </a:effectLst>
                <a:latin typeface="+mn-lt"/>
              </a:rPr>
            </a:br>
            <a:r>
              <a:rPr lang="en-GB" sz="4000" b="1" dirty="0">
                <a:solidFill>
                  <a:srgbClr val="FF0000"/>
                </a:solidFill>
                <a:effectLst>
                  <a:outerShdw blurRad="38100" dist="38100" dir="2700000" algn="tl">
                    <a:srgbClr val="000000">
                      <a:alpha val="43137"/>
                    </a:srgbClr>
                  </a:outerShdw>
                </a:effectLst>
                <a:latin typeface="+mn-lt"/>
              </a:rPr>
              <a:t>How can the European Health Union strengthen global health? </a:t>
            </a:r>
            <a:br>
              <a:rPr lang="en-GB" b="1" dirty="0">
                <a:effectLst>
                  <a:outerShdw blurRad="38100" dist="38100" dir="2700000" algn="tl">
                    <a:srgbClr val="000000">
                      <a:alpha val="43137"/>
                    </a:srgbClr>
                  </a:outerShdw>
                </a:effectLst>
                <a:latin typeface="+mn-lt"/>
              </a:rPr>
            </a:br>
            <a:endParaRPr lang="en-GB" b="1" dirty="0">
              <a:effectLst>
                <a:outerShdw blurRad="38100" dist="38100" dir="2700000" algn="tl">
                  <a:srgbClr val="000000">
                    <a:alpha val="43137"/>
                  </a:srgbClr>
                </a:outerShdw>
              </a:effectLst>
              <a:latin typeface="+mn-lt"/>
            </a:endParaRPr>
          </a:p>
        </p:txBody>
      </p:sp>
      <p:sp>
        <p:nvSpPr>
          <p:cNvPr id="3" name="Tartalom helye 2">
            <a:extLst>
              <a:ext uri="{FF2B5EF4-FFF2-40B4-BE49-F238E27FC236}">
                <a16:creationId xmlns:a16="http://schemas.microsoft.com/office/drawing/2014/main" id="{34E9F819-66F0-411E-BF12-598608AF78FB}"/>
              </a:ext>
            </a:extLst>
          </p:cNvPr>
          <p:cNvSpPr>
            <a:spLocks noGrp="1"/>
          </p:cNvSpPr>
          <p:nvPr>
            <p:ph idx="1"/>
          </p:nvPr>
        </p:nvSpPr>
        <p:spPr>
          <a:xfrm>
            <a:off x="628650" y="1690689"/>
            <a:ext cx="5136046" cy="4486274"/>
          </a:xfrm>
        </p:spPr>
        <p:txBody>
          <a:bodyPr>
            <a:normAutofit fontScale="92500" lnSpcReduction="20000"/>
          </a:bodyPr>
          <a:lstStyle/>
          <a:p>
            <a:r>
              <a:rPr lang="en-GB" sz="2000" b="1" dirty="0"/>
              <a:t>Synergies with WHO: the European Health Union could strengthen the role of the WHO in directing and coordinating the pandemic response (EU has been advocating for a binding pandemic treaty). </a:t>
            </a:r>
          </a:p>
          <a:p>
            <a:r>
              <a:rPr lang="en-GB" sz="2000" b="1" dirty="0"/>
              <a:t>Compliance with WHO guidelines, contributing to vaccine development and distribution to LMICs can be easier if EU health competencies enhanced</a:t>
            </a:r>
            <a:r>
              <a:rPr lang="hu-HU" sz="2000" b="1" dirty="0"/>
              <a:t>.</a:t>
            </a:r>
            <a:endParaRPr lang="en-GB" sz="2000" b="1" dirty="0"/>
          </a:p>
          <a:p>
            <a:r>
              <a:rPr lang="en-GB" sz="2000" b="1" dirty="0"/>
              <a:t>Setting safety standards that impact global health, in areas such as food safety, chemical safety, environmental policies and more recently also digital health has a spill-over effect beyond the EU</a:t>
            </a:r>
            <a:r>
              <a:rPr lang="hu-HU" sz="2000" b="1" dirty="0"/>
              <a:t>.</a:t>
            </a:r>
            <a:r>
              <a:rPr lang="en-GB" sz="2000" b="1" dirty="0"/>
              <a:t> </a:t>
            </a:r>
          </a:p>
          <a:p>
            <a:r>
              <a:rPr lang="en-GB" sz="2000" b="1" dirty="0"/>
              <a:t>As EU is the largest development donor of developing countries</a:t>
            </a:r>
            <a:r>
              <a:rPr lang="hu-HU" sz="2000" b="1" dirty="0"/>
              <a:t>,</a:t>
            </a:r>
            <a:r>
              <a:rPr lang="en-GB" sz="2000" b="1" dirty="0"/>
              <a:t> the content of the Health Union influences the direction of financial and in kind assistance</a:t>
            </a:r>
            <a:r>
              <a:rPr lang="hu-HU" sz="2000" b="1" dirty="0"/>
              <a:t>.</a:t>
            </a:r>
            <a:r>
              <a:rPr lang="en-GB" sz="2000" b="1" dirty="0"/>
              <a:t> </a:t>
            </a:r>
          </a:p>
        </p:txBody>
      </p:sp>
      <p:pic>
        <p:nvPicPr>
          <p:cNvPr id="5122" name="Picture 2">
            <a:extLst>
              <a:ext uri="{FF2B5EF4-FFF2-40B4-BE49-F238E27FC236}">
                <a16:creationId xmlns:a16="http://schemas.microsoft.com/office/drawing/2014/main" id="{9C5D68DB-43C8-4974-9A74-352CC87FB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96" y="1868558"/>
            <a:ext cx="3094540" cy="430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D415F2-EF8C-4990-8E6C-D26D3FD2A431}"/>
              </a:ext>
            </a:extLst>
          </p:cNvPr>
          <p:cNvSpPr>
            <a:spLocks noGrp="1"/>
          </p:cNvSpPr>
          <p:nvPr>
            <p:ph type="title"/>
          </p:nvPr>
        </p:nvSpPr>
        <p:spPr/>
        <p:txBody>
          <a:bodyPr/>
          <a:lstStyle/>
          <a:p>
            <a:pPr algn="ctr"/>
            <a:r>
              <a:rPr lang="en-GB" b="1" dirty="0">
                <a:solidFill>
                  <a:srgbClr val="FF0000"/>
                </a:solidFill>
                <a:effectLst>
                  <a:outerShdw blurRad="38100" dist="38100" dir="2700000" algn="tl">
                    <a:srgbClr val="000000">
                      <a:alpha val="43137"/>
                    </a:srgbClr>
                  </a:outerShdw>
                </a:effectLst>
                <a:latin typeface="+mn-lt"/>
              </a:rPr>
              <a:t>Concluding remarks</a:t>
            </a:r>
          </a:p>
        </p:txBody>
      </p:sp>
      <p:sp>
        <p:nvSpPr>
          <p:cNvPr id="3" name="Tartalom helye 2">
            <a:extLst>
              <a:ext uri="{FF2B5EF4-FFF2-40B4-BE49-F238E27FC236}">
                <a16:creationId xmlns:a16="http://schemas.microsoft.com/office/drawing/2014/main" id="{8D9A1F1B-5CF7-41A8-8000-68933AC9B30A}"/>
              </a:ext>
            </a:extLst>
          </p:cNvPr>
          <p:cNvSpPr>
            <a:spLocks noGrp="1"/>
          </p:cNvSpPr>
          <p:nvPr>
            <p:ph idx="1"/>
          </p:nvPr>
        </p:nvSpPr>
        <p:spPr>
          <a:xfrm>
            <a:off x="628650" y="1570383"/>
            <a:ext cx="7886700" cy="4606580"/>
          </a:xfrm>
        </p:spPr>
        <p:txBody>
          <a:bodyPr>
            <a:normAutofit/>
          </a:bodyPr>
          <a:lstStyle/>
          <a:p>
            <a:r>
              <a:rPr lang="en-GB" sz="2400" b="1" dirty="0"/>
              <a:t>A European Health Union is already emerging and must be shaped by progressive forces, combining attention for national welfare arrangements with a strong commitment to fighting inequalities in health within a country as well as across countries. </a:t>
            </a:r>
          </a:p>
          <a:p>
            <a:r>
              <a:rPr lang="en-GB" sz="2400" b="1" dirty="0"/>
              <a:t>The current public health crisis due to COVID-19 pandemic provides a chance to increase EU health competencies and persuade reluctant Member States to agree with it.</a:t>
            </a:r>
          </a:p>
          <a:p>
            <a:r>
              <a:rPr lang="en-GB" sz="2400" b="1" dirty="0"/>
              <a:t>It is a public and professional expectation that minimum </a:t>
            </a:r>
            <a:r>
              <a:rPr lang="en-US" sz="2400" b="1" dirty="0"/>
              <a:t>standards of quality care and the minimum level of health expenditures be defined.</a:t>
            </a:r>
            <a:r>
              <a:rPr lang="hu-HU" sz="2400" b="1" dirty="0"/>
              <a:t> </a:t>
            </a:r>
            <a:endParaRPr lang="en-GB" sz="2400" b="1" dirty="0"/>
          </a:p>
        </p:txBody>
      </p:sp>
      <p:pic>
        <p:nvPicPr>
          <p:cNvPr id="6146" name="Picture 2" descr="Building a stronger EU Health Union: where to start? – EURACTIV.com">
            <a:extLst>
              <a:ext uri="{FF2B5EF4-FFF2-40B4-BE49-F238E27FC236}">
                <a16:creationId xmlns:a16="http://schemas.microsoft.com/office/drawing/2014/main" id="{821AB1BA-B5B2-46E6-9CB6-36C8A82DA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251" y="5357985"/>
            <a:ext cx="2492237" cy="139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4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2E1534-07D6-4DA5-9D2D-D2539C6A02C5}"/>
              </a:ext>
            </a:extLst>
          </p:cNvPr>
          <p:cNvSpPr>
            <a:spLocks noGrp="1"/>
          </p:cNvSpPr>
          <p:nvPr>
            <p:ph type="title"/>
          </p:nvPr>
        </p:nvSpPr>
        <p:spPr/>
        <p:txBody>
          <a:bodyPr/>
          <a:lstStyle/>
          <a:p>
            <a:pPr algn="ctr"/>
            <a:r>
              <a:rPr lang="en-GB" b="1" dirty="0">
                <a:solidFill>
                  <a:srgbClr val="FF0000"/>
                </a:solidFill>
                <a:effectLst>
                  <a:outerShdw blurRad="38100" dist="38100" dir="2700000" algn="tl">
                    <a:srgbClr val="000000">
                      <a:alpha val="43137"/>
                    </a:srgbClr>
                  </a:outerShdw>
                </a:effectLst>
                <a:latin typeface="+mn-lt"/>
              </a:rPr>
              <a:t>Outline</a:t>
            </a:r>
          </a:p>
        </p:txBody>
      </p:sp>
      <p:sp>
        <p:nvSpPr>
          <p:cNvPr id="3" name="Tartalom helye 2">
            <a:extLst>
              <a:ext uri="{FF2B5EF4-FFF2-40B4-BE49-F238E27FC236}">
                <a16:creationId xmlns:a16="http://schemas.microsoft.com/office/drawing/2014/main" id="{867D027A-01EF-4C20-A324-2BF881DD4E4D}"/>
              </a:ext>
            </a:extLst>
          </p:cNvPr>
          <p:cNvSpPr>
            <a:spLocks noGrp="1"/>
          </p:cNvSpPr>
          <p:nvPr>
            <p:ph idx="1"/>
          </p:nvPr>
        </p:nvSpPr>
        <p:spPr>
          <a:xfrm>
            <a:off x="628649" y="1520688"/>
            <a:ext cx="5235437" cy="5108712"/>
          </a:xfrm>
        </p:spPr>
        <p:txBody>
          <a:bodyPr>
            <a:normAutofit lnSpcReduction="10000"/>
          </a:bodyPr>
          <a:lstStyle/>
          <a:p>
            <a:pPr marL="514350" indent="-514350">
              <a:buFont typeface="+mj-lt"/>
              <a:buAutoNum type="arabicPeriod"/>
            </a:pPr>
            <a:r>
              <a:rPr lang="en-GB" sz="2400" b="1" dirty="0"/>
              <a:t>Antecedents </a:t>
            </a:r>
          </a:p>
          <a:p>
            <a:pPr marL="514350" indent="-514350">
              <a:buFont typeface="+mj-lt"/>
              <a:buAutoNum type="arabicPeriod"/>
            </a:pPr>
            <a:r>
              <a:rPr lang="en-GB" sz="2400" b="1" dirty="0"/>
              <a:t>Slow progress in expanding European health competencies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Pandemic lessons: what would have happened if the EU had stronger health powers in a public health emergency? </a:t>
            </a:r>
            <a:endParaRPr lang="en-GB" sz="2400" b="1" dirty="0"/>
          </a:p>
          <a:p>
            <a:pPr marL="514350" indent="-514350">
              <a:buFont typeface="+mj-lt"/>
              <a:buAutoNum type="arabicPeriod"/>
            </a:pPr>
            <a:r>
              <a:rPr lang="en-GB" sz="2400" b="1" dirty="0"/>
              <a:t>Hungarian healthcare is significantly behind the EU average </a:t>
            </a:r>
          </a:p>
          <a:p>
            <a:pPr marL="514350" indent="-514350">
              <a:buFont typeface="+mj-lt"/>
              <a:buAutoNum type="arabicPeriod"/>
            </a:pPr>
            <a:r>
              <a:rPr lang="en-GB" sz="2400" b="1" dirty="0"/>
              <a:t>FEPS study: do Hungarians want a European Health Union? </a:t>
            </a:r>
          </a:p>
          <a:p>
            <a:pPr marL="514350" indent="-514350">
              <a:buFont typeface="+mj-lt"/>
              <a:buAutoNum type="arabicPeriod"/>
            </a:pPr>
            <a:r>
              <a:rPr lang="en-GB" sz="2400" b="1" dirty="0"/>
              <a:t>How can the European Health Union strengthen global health? </a:t>
            </a:r>
          </a:p>
          <a:p>
            <a:pPr marL="514350" indent="-514350">
              <a:buFont typeface="+mj-lt"/>
              <a:buAutoNum type="arabicPeriod"/>
            </a:pPr>
            <a:r>
              <a:rPr lang="en-GB" sz="2400" b="1" dirty="0"/>
              <a:t>Concluding remarks</a:t>
            </a:r>
          </a:p>
          <a:p>
            <a:pPr marL="514350" indent="-514350">
              <a:buFont typeface="+mj-lt"/>
              <a:buAutoNum type="arabicPeriod"/>
            </a:pPr>
            <a:endParaRPr lang="en-GB" sz="2400" b="1" dirty="0"/>
          </a:p>
        </p:txBody>
      </p:sp>
      <p:pic>
        <p:nvPicPr>
          <p:cNvPr id="1026" name="Picture 2" descr="EHFG — European Health Union">
            <a:extLst>
              <a:ext uri="{FF2B5EF4-FFF2-40B4-BE49-F238E27FC236}">
                <a16:creationId xmlns:a16="http://schemas.microsoft.com/office/drawing/2014/main" id="{E8027C16-7A95-4B7B-95EE-F05C2D573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686" y="2497438"/>
            <a:ext cx="2850989" cy="221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7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11560" y="1196752"/>
            <a:ext cx="7776864"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600" b="1" i="0" u="none" strike="noStrike" kern="1200" cap="none" spc="0" normalizeH="0" baseline="0" noProof="0" dirty="0">
                <a:ln>
                  <a:noFill/>
                </a:ln>
                <a:solidFill>
                  <a:prstClr val="black"/>
                </a:solidFill>
                <a:effectLst/>
                <a:uLnTx/>
                <a:uFillTx/>
                <a:latin typeface="Calibri"/>
                <a:ea typeface="+mn-ea"/>
                <a:cs typeface="+mn-cs"/>
              </a:rPr>
              <a:t>„</a:t>
            </a:r>
            <a:r>
              <a:rPr kumimoji="0" lang="en-US" sz="3600" b="1" i="0" u="none" strike="noStrike" kern="1200" cap="none" spc="0" normalizeH="0" baseline="0" noProof="0" dirty="0">
                <a:ln>
                  <a:noFill/>
                </a:ln>
                <a:solidFill>
                  <a:prstClr val="black"/>
                </a:solidFill>
                <a:effectLst/>
                <a:uLnTx/>
                <a:uFillTx/>
                <a:latin typeface="Calibri"/>
                <a:ea typeface="+mn-ea"/>
                <a:cs typeface="+mn-cs"/>
              </a:rPr>
              <a:t>The problems of the world cannot possibly be solved by skeptics or cynics whose horizons are limited by the obvious realities. We need men who can dream of things that never were, and ask why not.</a:t>
            </a:r>
            <a:r>
              <a:rPr kumimoji="0" lang="hu-HU" sz="36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John F. Kennedy</a:t>
            </a:r>
            <a:endParaRPr kumimoji="0" lang="hu-HU"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1" u="none" strike="noStrike" kern="1200" cap="none" spc="0" normalizeH="0" baseline="0" noProof="0" dirty="0">
                <a:ln>
                  <a:noFill/>
                </a:ln>
                <a:solidFill>
                  <a:prstClr val="black"/>
                </a:solidFill>
                <a:effectLst/>
                <a:uLnTx/>
                <a:uFillTx/>
                <a:latin typeface="Calibri"/>
                <a:ea typeface="+mn-ea"/>
                <a:cs typeface="+mn-cs"/>
              </a:rPr>
              <a:t>Address before the Irish Parliament in Dublin,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28 June 1963</a:t>
            </a:r>
          </a:p>
        </p:txBody>
      </p:sp>
      <p:pic>
        <p:nvPicPr>
          <p:cNvPr id="2050" name="Picture 2" descr="C:\Users\MKOK\Pictures\Kenne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869160"/>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Cím 4"/>
          <p:cNvSpPr>
            <a:spLocks noGrp="1"/>
          </p:cNvSpPr>
          <p:nvPr>
            <p:ph type="title"/>
          </p:nvPr>
        </p:nvSpPr>
        <p:spPr>
          <a:xfrm>
            <a:off x="457200" y="274638"/>
            <a:ext cx="8229600" cy="922114"/>
          </a:xfrm>
        </p:spPr>
        <p:txBody>
          <a:bodyPr/>
          <a:lstStyle/>
          <a:p>
            <a:r>
              <a:rPr lang="en-GB" b="1" dirty="0">
                <a:solidFill>
                  <a:srgbClr val="FF0000"/>
                </a:solidFill>
                <a:effectLst>
                  <a:outerShdw blurRad="38100" dist="38100" dir="2700000" algn="tl">
                    <a:srgbClr val="000000">
                      <a:alpha val="43137"/>
                    </a:srgbClr>
                  </a:outerShdw>
                </a:effectLst>
              </a:rPr>
              <a:t>Take away message</a:t>
            </a:r>
          </a:p>
        </p:txBody>
      </p:sp>
    </p:spTree>
    <p:extLst>
      <p:ext uri="{BB962C8B-B14F-4D97-AF65-F5344CB8AC3E}">
        <p14:creationId xmlns:p14="http://schemas.microsoft.com/office/powerpoint/2010/main" val="306227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A585A-DC44-46B8-BA14-C64B77360399}"/>
              </a:ext>
            </a:extLst>
          </p:cNvPr>
          <p:cNvSpPr>
            <a:spLocks noGrp="1"/>
          </p:cNvSpPr>
          <p:nvPr>
            <p:ph type="title"/>
          </p:nvPr>
        </p:nvSpPr>
        <p:spPr>
          <a:xfrm>
            <a:off x="628650" y="120308"/>
            <a:ext cx="7886700" cy="684763"/>
          </a:xfrm>
        </p:spPr>
        <p:txBody>
          <a:bodyPr>
            <a:normAutofit fontScale="90000"/>
          </a:bodyPr>
          <a:lstStyle/>
          <a:p>
            <a:pPr algn="ctr"/>
            <a:br>
              <a:rPr lang="hu-HU" sz="3200" b="1" dirty="0">
                <a:solidFill>
                  <a:srgbClr val="FF0000"/>
                </a:solidFill>
                <a:effectLst>
                  <a:outerShdw blurRad="38100" dist="38100" dir="2700000" algn="tl">
                    <a:srgbClr val="000000">
                      <a:alpha val="43137"/>
                    </a:srgbClr>
                  </a:outerShdw>
                </a:effectLst>
                <a:latin typeface="+mn-lt"/>
              </a:rPr>
            </a:br>
            <a:r>
              <a:rPr lang="en-GB" sz="3200" b="1" dirty="0">
                <a:solidFill>
                  <a:srgbClr val="FF0000"/>
                </a:solidFill>
                <a:effectLst>
                  <a:outerShdw blurRad="38100" dist="38100" dir="2700000" algn="tl">
                    <a:srgbClr val="000000">
                      <a:alpha val="43137"/>
                    </a:srgbClr>
                  </a:outerShdw>
                </a:effectLst>
                <a:latin typeface="+mn-lt"/>
              </a:rPr>
              <a:t>Antecedents</a:t>
            </a:r>
            <a:r>
              <a:rPr lang="hu-HU" sz="3200" b="1" dirty="0">
                <a:solidFill>
                  <a:srgbClr val="FF0000"/>
                </a:solidFill>
                <a:effectLst>
                  <a:outerShdw blurRad="38100" dist="38100" dir="2700000" algn="tl">
                    <a:srgbClr val="000000">
                      <a:alpha val="43137"/>
                    </a:srgbClr>
                  </a:outerShdw>
                </a:effectLst>
                <a:latin typeface="+mn-lt"/>
              </a:rPr>
              <a:t> </a:t>
            </a:r>
            <a:br>
              <a:rPr lang="hu-HU" sz="3200" b="1" dirty="0">
                <a:solidFill>
                  <a:srgbClr val="FF0000"/>
                </a:solidFill>
                <a:effectLst>
                  <a:outerShdw blurRad="38100" dist="38100" dir="2700000" algn="tl">
                    <a:srgbClr val="000000">
                      <a:alpha val="43137"/>
                    </a:srgbClr>
                  </a:outerShdw>
                </a:effectLst>
                <a:latin typeface="+mn-lt"/>
              </a:rPr>
            </a:br>
            <a:endParaRPr lang="hu-HU" sz="3200" b="1" dirty="0">
              <a:solidFill>
                <a:srgbClr val="FF0000"/>
              </a:solidFill>
              <a:effectLst>
                <a:outerShdw blurRad="38100" dist="38100" dir="2700000" algn="tl">
                  <a:srgbClr val="000000">
                    <a:alpha val="43137"/>
                  </a:srgbClr>
                </a:outerShdw>
              </a:effectLst>
              <a:latin typeface="+mn-lt"/>
            </a:endParaRPr>
          </a:p>
        </p:txBody>
      </p:sp>
      <p:sp>
        <p:nvSpPr>
          <p:cNvPr id="3" name="Tartalom helye 2">
            <a:extLst>
              <a:ext uri="{FF2B5EF4-FFF2-40B4-BE49-F238E27FC236}">
                <a16:creationId xmlns:a16="http://schemas.microsoft.com/office/drawing/2014/main" id="{DF55B5EC-A134-46F2-B3FF-2A6BF85C4582}"/>
              </a:ext>
            </a:extLst>
          </p:cNvPr>
          <p:cNvSpPr>
            <a:spLocks noGrp="1"/>
          </p:cNvSpPr>
          <p:nvPr>
            <p:ph idx="1"/>
          </p:nvPr>
        </p:nvSpPr>
        <p:spPr>
          <a:xfrm>
            <a:off x="628651" y="1043609"/>
            <a:ext cx="7133810" cy="5449265"/>
          </a:xfrm>
        </p:spPr>
        <p:txBody>
          <a:bodyPr>
            <a:normAutofit lnSpcReduction="10000"/>
          </a:bodyPr>
          <a:lstStyle/>
          <a:p>
            <a:r>
              <a:rPr lang="en-GB" sz="2000" b="1" dirty="0"/>
              <a:t>The predecessors of the EU (e.g. the EEC) were established as economic organizations, and for a long time there was no interest in dealing with health and healthcare at community level. Limited health competences for the EU were introduced in the Maastricht Treaty in 1993. This move has been promoted by the recognition that a healthy workforce is the basis for economic development and competitiveness (occupational health, social security for migrant workers, etc.). Scandals paralyzing agriculture (chicken with dioxin, mad cow disease) have played a role. </a:t>
            </a:r>
          </a:p>
          <a:p>
            <a:r>
              <a:rPr lang="en-GB" sz="2000" b="1" dirty="0"/>
              <a:t>Over the last 5 years, in parallel with the strengthening of the concept of Social Europe, there has been a growing expectation to increase the role of EU in health matters due to intolerable inequalities in health indicators, unequal access to care, increasing mobility of healthcare personnel, aging and more.</a:t>
            </a:r>
          </a:p>
          <a:p>
            <a:r>
              <a:rPr lang="en-GB" sz="2000" b="1" dirty="0"/>
              <a:t>Some Member States are not in favour of the EU’s health policy oversight. Reasons: in addition to growing nationalism and euro-scepticism, there is a belief that weaker health competence in healthcare means giving up sovereignty.</a:t>
            </a:r>
          </a:p>
        </p:txBody>
      </p:sp>
      <p:pic>
        <p:nvPicPr>
          <p:cNvPr id="6" name="Kép 5">
            <a:extLst>
              <a:ext uri="{FF2B5EF4-FFF2-40B4-BE49-F238E27FC236}">
                <a16:creationId xmlns:a16="http://schemas.microsoft.com/office/drawing/2014/main" id="{31E1F904-FCA1-4102-808D-B72289AC45E2}"/>
              </a:ext>
            </a:extLst>
          </p:cNvPr>
          <p:cNvPicPr>
            <a:picLocks noChangeAspect="1"/>
          </p:cNvPicPr>
          <p:nvPr/>
        </p:nvPicPr>
        <p:blipFill>
          <a:blip r:embed="rId2"/>
          <a:stretch>
            <a:fillRect/>
          </a:stretch>
        </p:blipFill>
        <p:spPr>
          <a:xfrm>
            <a:off x="7608483" y="5923721"/>
            <a:ext cx="1453520" cy="813971"/>
          </a:xfrm>
          <a:prstGeom prst="rect">
            <a:avLst/>
          </a:prstGeom>
        </p:spPr>
      </p:pic>
    </p:spTree>
    <p:extLst>
      <p:ext uri="{BB962C8B-B14F-4D97-AF65-F5344CB8AC3E}">
        <p14:creationId xmlns:p14="http://schemas.microsoft.com/office/powerpoint/2010/main" val="213742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B22410-7956-4C1F-B3BC-8F0F9DC4D8AC}"/>
              </a:ext>
            </a:extLst>
          </p:cNvPr>
          <p:cNvSpPr>
            <a:spLocks noGrp="1"/>
          </p:cNvSpPr>
          <p:nvPr>
            <p:ph type="title"/>
          </p:nvPr>
        </p:nvSpPr>
        <p:spPr>
          <a:xfrm>
            <a:off x="628650" y="365127"/>
            <a:ext cx="7886700" cy="708300"/>
          </a:xfrm>
        </p:spPr>
        <p:txBody>
          <a:bodyPr>
            <a:normAutofit fontScale="90000"/>
          </a:bodyPr>
          <a:lstStyle/>
          <a:p>
            <a:pPr algn="ctr"/>
            <a:r>
              <a:rPr lang="en-GB" sz="4000" b="1" dirty="0">
                <a:solidFill>
                  <a:srgbClr val="FF0000"/>
                </a:solidFill>
                <a:effectLst>
                  <a:outerShdw blurRad="38100" dist="38100" dir="2700000" algn="tl">
                    <a:srgbClr val="000000">
                      <a:alpha val="43137"/>
                    </a:srgbClr>
                  </a:outerShdw>
                </a:effectLst>
                <a:latin typeface="+mn-lt"/>
              </a:rPr>
              <a:t>European Health Union: the first steps</a:t>
            </a:r>
            <a:endParaRPr lang="en-GB" b="1" dirty="0">
              <a:solidFill>
                <a:srgbClr val="FF0000"/>
              </a:solidFill>
              <a:effectLst>
                <a:outerShdw blurRad="38100" dist="38100" dir="2700000" algn="tl">
                  <a:srgbClr val="000000">
                    <a:alpha val="43137"/>
                  </a:srgbClr>
                </a:outerShdw>
              </a:effectLst>
              <a:latin typeface="+mn-lt"/>
            </a:endParaRPr>
          </a:p>
        </p:txBody>
      </p:sp>
      <p:sp>
        <p:nvSpPr>
          <p:cNvPr id="3" name="Tartalom helye 2">
            <a:extLst>
              <a:ext uri="{FF2B5EF4-FFF2-40B4-BE49-F238E27FC236}">
                <a16:creationId xmlns:a16="http://schemas.microsoft.com/office/drawing/2014/main" id="{BF07FFFD-E6C6-40F8-9F19-70531D50CEB9}"/>
              </a:ext>
            </a:extLst>
          </p:cNvPr>
          <p:cNvSpPr>
            <a:spLocks noGrp="1"/>
          </p:cNvSpPr>
          <p:nvPr>
            <p:ph idx="1"/>
          </p:nvPr>
        </p:nvSpPr>
        <p:spPr>
          <a:xfrm>
            <a:off x="628650" y="1381538"/>
            <a:ext cx="6457950" cy="519816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At the pioneering initiative of the S&amp;D Group, the European Parliament adopted  a resolution (10 July 2020) on the EU’s public health strategy</a:t>
            </a:r>
            <a:r>
              <a:rPr lang="en-GB" sz="1900" b="1" dirty="0">
                <a:solidFill>
                  <a:prstClr val="black"/>
                </a:solidFill>
                <a:latin typeface="Calibri" panose="020F0502020204030204"/>
              </a:rPr>
              <a:t> for the</a:t>
            </a: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 post-COVID-19 period</a:t>
            </a:r>
            <a:r>
              <a:rPr kumimoji="0" lang="hu-HU" sz="1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u-HU" sz="19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https://www.europarl.europa.eu/doceo/document/TA-9-2020-0205_EN.html</a:t>
            </a:r>
            <a:r>
              <a:rPr kumimoji="0" lang="hu-HU" sz="19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900" b="1" dirty="0">
                <a:solidFill>
                  <a:prstClr val="black"/>
                </a:solidFill>
                <a:latin typeface="Calibri" panose="020F0502020204030204"/>
              </a:rPr>
              <a:t>The EU Commission </a:t>
            </a: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elaborated the concept and the first measures of the European Health Union, including the strengthening of the European Centre of Disease Control and the European Medicines Agency, the development of a new cancer control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The Commission launched  a new European Health Emergency Preparedness and Response Authority (HERA) for health emergencies to develop, produce and procure medical countermeasures before and during a health crisis.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The pharmaceutical strategy aims to modernize the regulatory framework and support research and technologies that reach patients.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900" b="1" dirty="0">
                <a:solidFill>
                  <a:prstClr val="black"/>
                </a:solidFill>
                <a:latin typeface="Calibri" panose="020F0502020204030204"/>
              </a:rPr>
              <a:t>More details: </a:t>
            </a:r>
            <a:r>
              <a:rPr lang="en-GB" sz="1900" b="1" dirty="0">
                <a:solidFill>
                  <a:prstClr val="black"/>
                </a:solidFill>
                <a:latin typeface="Calibri" panose="020F0502020204030204"/>
                <a:hlinkClick r:id="rId3"/>
              </a:rPr>
              <a:t>https://ec.europa.eu/info/strategy/priorities-2019-2024/promoting-our-european-way-life/european-health-union_en</a:t>
            </a:r>
            <a:r>
              <a:rPr lang="en-GB" sz="1900" b="1" dirty="0">
                <a:solidFill>
                  <a:prstClr val="black"/>
                </a:solidFill>
                <a:latin typeface="Calibri" panose="020F0502020204030204"/>
              </a:rPr>
              <a:t> </a:t>
            </a:r>
            <a:endPar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Kép 3">
            <a:extLst>
              <a:ext uri="{FF2B5EF4-FFF2-40B4-BE49-F238E27FC236}">
                <a16:creationId xmlns:a16="http://schemas.microsoft.com/office/drawing/2014/main" id="{85EB2759-D01A-46FA-9E6B-916B0A0ED47F}"/>
              </a:ext>
            </a:extLst>
          </p:cNvPr>
          <p:cNvPicPr>
            <a:picLocks noChangeAspect="1"/>
          </p:cNvPicPr>
          <p:nvPr/>
        </p:nvPicPr>
        <p:blipFill>
          <a:blip r:embed="rId4"/>
          <a:stretch>
            <a:fillRect/>
          </a:stretch>
        </p:blipFill>
        <p:spPr>
          <a:xfrm>
            <a:off x="7080518" y="5476461"/>
            <a:ext cx="1922056" cy="1279041"/>
          </a:xfrm>
          <a:prstGeom prst="rect">
            <a:avLst/>
          </a:prstGeom>
        </p:spPr>
      </p:pic>
      <p:pic>
        <p:nvPicPr>
          <p:cNvPr id="1026" name="Picture 2" descr="Home | István UJHELYI | MEPs | European Parliament">
            <a:extLst>
              <a:ext uri="{FF2B5EF4-FFF2-40B4-BE49-F238E27FC236}">
                <a16:creationId xmlns:a16="http://schemas.microsoft.com/office/drawing/2014/main" id="{50E49926-6193-4302-B194-7FA282785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4962" y="2027376"/>
            <a:ext cx="16192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1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F45713-A725-496F-80E2-34AEBB3E9CFD}"/>
              </a:ext>
            </a:extLst>
          </p:cNvPr>
          <p:cNvSpPr>
            <a:spLocks noGrp="1"/>
          </p:cNvSpPr>
          <p:nvPr>
            <p:ph type="title"/>
          </p:nvPr>
        </p:nvSpPr>
        <p:spPr>
          <a:xfrm>
            <a:off x="628650" y="198784"/>
            <a:ext cx="7886700" cy="655982"/>
          </a:xfrm>
        </p:spPr>
        <p:txBody>
          <a:bodyPr>
            <a:normAutofit fontScale="90000"/>
          </a:bodyPr>
          <a:lstStyle/>
          <a:p>
            <a:pPr algn="ctr"/>
            <a:br>
              <a:rPr lang="hu-HU" sz="2400" b="1" dirty="0">
                <a:solidFill>
                  <a:srgbClr val="FF0000"/>
                </a:solidFill>
                <a:effectLst>
                  <a:outerShdw blurRad="38100" dist="38100" dir="2700000" algn="tl">
                    <a:srgbClr val="000000">
                      <a:alpha val="43137"/>
                    </a:srgbClr>
                  </a:outerShdw>
                </a:effectLst>
                <a:latin typeface="+mn-lt"/>
              </a:rPr>
            </a:br>
            <a:r>
              <a:rPr lang="en-US" sz="2700" b="1" dirty="0">
                <a:solidFill>
                  <a:srgbClr val="FF0000"/>
                </a:solidFill>
                <a:effectLst>
                  <a:outerShdw blurRad="38100" dist="38100" dir="2700000" algn="tl">
                    <a:srgbClr val="000000">
                      <a:alpha val="43137"/>
                    </a:srgbClr>
                  </a:outerShdw>
                </a:effectLst>
                <a:latin typeface="+mn-lt"/>
              </a:rPr>
              <a:t>Slow progress in expanding European health competencies </a:t>
            </a:r>
            <a:br>
              <a:rPr lang="en-US" sz="2700" b="1" dirty="0">
                <a:solidFill>
                  <a:srgbClr val="FF0000"/>
                </a:solidFill>
                <a:effectLst>
                  <a:outerShdw blurRad="38100" dist="38100" dir="2700000" algn="tl">
                    <a:srgbClr val="000000">
                      <a:alpha val="43137"/>
                    </a:srgbClr>
                  </a:outerShdw>
                </a:effectLst>
                <a:latin typeface="+mn-lt"/>
              </a:rPr>
            </a:br>
            <a:endParaRPr lang="en-GB" sz="2400" b="1" dirty="0">
              <a:solidFill>
                <a:srgbClr val="FF0000"/>
              </a:solidFill>
              <a:effectLst>
                <a:outerShdw blurRad="38100" dist="38100" dir="2700000" algn="tl">
                  <a:srgbClr val="000000">
                    <a:alpha val="43137"/>
                  </a:srgbClr>
                </a:outerShdw>
              </a:effectLst>
              <a:latin typeface="+mn-lt"/>
            </a:endParaRPr>
          </a:p>
        </p:txBody>
      </p:sp>
      <p:sp>
        <p:nvSpPr>
          <p:cNvPr id="3" name="Tartalom helye 2">
            <a:extLst>
              <a:ext uri="{FF2B5EF4-FFF2-40B4-BE49-F238E27FC236}">
                <a16:creationId xmlns:a16="http://schemas.microsoft.com/office/drawing/2014/main" id="{58935FBD-47D4-4834-951D-B0ED2F588755}"/>
              </a:ext>
            </a:extLst>
          </p:cNvPr>
          <p:cNvSpPr>
            <a:spLocks noGrp="1"/>
          </p:cNvSpPr>
          <p:nvPr>
            <p:ph idx="1"/>
          </p:nvPr>
        </p:nvSpPr>
        <p:spPr>
          <a:xfrm>
            <a:off x="628650" y="854766"/>
            <a:ext cx="7886700" cy="5322197"/>
          </a:xfrm>
        </p:spPr>
        <p:txBody>
          <a:bodyPr>
            <a:normAutofit/>
          </a:bodyPr>
          <a:lstStyle/>
          <a:p>
            <a:pPr marL="0" indent="0">
              <a:buNone/>
            </a:pPr>
            <a:r>
              <a:rPr lang="en-GB" sz="2400" b="1" dirty="0"/>
              <a:t>The missing components (based on the S&amp;D position paper): </a:t>
            </a:r>
          </a:p>
          <a:p>
            <a:pPr algn="just"/>
            <a:r>
              <a:rPr lang="en-GB" sz="2000" b="1" dirty="0">
                <a:effectLst/>
                <a:ea typeface="Calibri" panose="020F0502020204030204" pitchFamily="34" charset="0"/>
              </a:rPr>
              <a:t>Stress-testing of EU healthcare systems</a:t>
            </a:r>
          </a:p>
          <a:p>
            <a:pPr algn="just"/>
            <a:r>
              <a:rPr lang="en-GB" sz="2000" b="1" dirty="0">
                <a:effectLst/>
                <a:ea typeface="Calibri" panose="020F0502020204030204" pitchFamily="34" charset="0"/>
              </a:rPr>
              <a:t>A new Directive for Minimum Standards in Healthcare</a:t>
            </a:r>
          </a:p>
          <a:p>
            <a:pPr algn="just"/>
            <a:r>
              <a:rPr lang="en-GB" sz="2000" b="1" dirty="0">
                <a:effectLst/>
                <a:ea typeface="Calibri" panose="020F0502020204030204" pitchFamily="34" charset="0"/>
              </a:rPr>
              <a:t>Revision of the Transparency Directive for pricing and reimbursement of medicines</a:t>
            </a:r>
          </a:p>
          <a:p>
            <a:pPr algn="just"/>
            <a:r>
              <a:rPr lang="en-GB" sz="2000" b="1" dirty="0">
                <a:effectLst/>
                <a:ea typeface="Calibri" panose="020F0502020204030204" pitchFamily="34" charset="0"/>
              </a:rPr>
              <a:t>Full implementation of Cross Border Healthcare Directive and Clinical Trials Regulation</a:t>
            </a:r>
          </a:p>
          <a:p>
            <a:pPr algn="just"/>
            <a:r>
              <a:rPr lang="en-GB" sz="2000" b="1" dirty="0">
                <a:effectLst/>
                <a:ea typeface="Calibri" panose="020F0502020204030204" pitchFamily="34" charset="0"/>
              </a:rPr>
              <a:t>Legislative action on antimicrobial resistance and vaccination </a:t>
            </a:r>
          </a:p>
          <a:p>
            <a:pPr algn="just"/>
            <a:r>
              <a:rPr lang="en-GB" sz="2000" b="1" dirty="0">
                <a:effectLst/>
                <a:ea typeface="Calibri" panose="020F0502020204030204" pitchFamily="34" charset="0"/>
              </a:rPr>
              <a:t>European Health Data Space </a:t>
            </a:r>
          </a:p>
          <a:p>
            <a:pPr algn="just"/>
            <a:r>
              <a:rPr lang="en-GB" sz="2000" b="1" dirty="0">
                <a:effectLst/>
                <a:ea typeface="Calibri" panose="020F0502020204030204" pitchFamily="34" charset="0"/>
              </a:rPr>
              <a:t>A new approach to European health research</a:t>
            </a:r>
          </a:p>
          <a:p>
            <a:pPr algn="just"/>
            <a:r>
              <a:rPr lang="en-GB" sz="2000" b="1" dirty="0">
                <a:effectLst/>
                <a:ea typeface="Calibri" panose="020F0502020204030204" pitchFamily="34" charset="0"/>
              </a:rPr>
              <a:t>New legislation on health and safety in the workplace</a:t>
            </a:r>
          </a:p>
          <a:p>
            <a:pPr marL="0" indent="0" algn="just">
              <a:buNone/>
            </a:pPr>
            <a:r>
              <a:rPr lang="en-GB" sz="2000" b="1" dirty="0">
                <a:effectLst/>
                <a:ea typeface="Calibri" panose="020F0502020204030204" pitchFamily="34" charset="0"/>
              </a:rPr>
              <a:t>Treaty change for </a:t>
            </a:r>
            <a:r>
              <a:rPr lang="en-GB" sz="2000" b="1" dirty="0">
                <a:ea typeface="Calibri" panose="020F0502020204030204" pitchFamily="34" charset="0"/>
              </a:rPr>
              <a:t>a </a:t>
            </a:r>
            <a:r>
              <a:rPr lang="en-GB" sz="2000" b="1" dirty="0">
                <a:effectLst/>
                <a:ea typeface="Calibri" panose="020F0502020204030204" pitchFamily="34" charset="0"/>
              </a:rPr>
              <a:t>European Health Union </a:t>
            </a:r>
            <a:r>
              <a:rPr lang="en-GB" sz="2000" b="1" dirty="0">
                <a:ea typeface="Calibri" panose="020F0502020204030204" pitchFamily="34" charset="0"/>
              </a:rPr>
              <a:t>as demanded by the Manifesto of European citizens</a:t>
            </a:r>
            <a:r>
              <a:rPr lang="en-GB" sz="1800" b="1" dirty="0">
                <a:ea typeface="Calibri" panose="020F0502020204030204" pitchFamily="34" charset="0"/>
              </a:rPr>
              <a:t>: </a:t>
            </a:r>
            <a:r>
              <a:rPr lang="en-GB" sz="2000" b="1" dirty="0">
                <a:ea typeface="Calibri" panose="020F0502020204030204" pitchFamily="34" charset="0"/>
                <a:hlinkClick r:id="rId2"/>
              </a:rPr>
              <a:t>https://europeanhealthunion.eu/</a:t>
            </a:r>
            <a:r>
              <a:rPr lang="en-GB" sz="2000" b="1" dirty="0">
                <a:ea typeface="Calibri" panose="020F0502020204030204" pitchFamily="34" charset="0"/>
              </a:rPr>
              <a:t> </a:t>
            </a:r>
            <a:endParaRPr lang="en-GB" sz="2400" b="1" dirty="0">
              <a:effectLst/>
              <a:ea typeface="Calibri" panose="020F0502020204030204" pitchFamily="34" charset="0"/>
            </a:endParaRPr>
          </a:p>
          <a:p>
            <a:pPr marL="0" indent="0" algn="just">
              <a:buNone/>
            </a:pPr>
            <a:r>
              <a:rPr lang="en-GB" sz="2400" b="1" dirty="0">
                <a:solidFill>
                  <a:srgbClr val="FF0000"/>
                </a:solidFill>
                <a:effectLst/>
                <a:ea typeface="Calibri" panose="020F0502020204030204" pitchFamily="34" charset="0"/>
              </a:rPr>
              <a:t>Do the pandemic lessons lead to a wakeup call?</a:t>
            </a:r>
          </a:p>
          <a:p>
            <a:endParaRPr lang="en-GB" sz="2400" b="1" dirty="0"/>
          </a:p>
        </p:txBody>
      </p:sp>
      <p:pic>
        <p:nvPicPr>
          <p:cNvPr id="4" name="Picture 1">
            <a:extLst>
              <a:ext uri="{FF2B5EF4-FFF2-40B4-BE49-F238E27FC236}">
                <a16:creationId xmlns:a16="http://schemas.microsoft.com/office/drawing/2014/main" id="{B513DAF3-4708-4719-9EB9-81D40EC8C7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487" y="5623063"/>
            <a:ext cx="1026215" cy="1026215"/>
          </a:xfrm>
          <a:prstGeom prst="rect">
            <a:avLst/>
          </a:prstGeom>
          <a:noFill/>
          <a:ln>
            <a:noFill/>
          </a:ln>
        </p:spPr>
      </p:pic>
    </p:spTree>
    <p:extLst>
      <p:ext uri="{BB962C8B-B14F-4D97-AF65-F5344CB8AC3E}">
        <p14:creationId xmlns:p14="http://schemas.microsoft.com/office/powerpoint/2010/main" val="246451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3311AF-BAC7-49E9-B590-3001EC57E8E3}"/>
              </a:ext>
            </a:extLst>
          </p:cNvPr>
          <p:cNvSpPr>
            <a:spLocks noGrp="1"/>
          </p:cNvSpPr>
          <p:nvPr>
            <p:ph type="title"/>
          </p:nvPr>
        </p:nvSpPr>
        <p:spPr>
          <a:xfrm>
            <a:off x="628650" y="365127"/>
            <a:ext cx="7886700" cy="847448"/>
          </a:xfrm>
        </p:spPr>
        <p:txBody>
          <a:bodyPr/>
          <a:lstStyle/>
          <a:p>
            <a:pPr algn="ctr"/>
            <a:r>
              <a:rPr lang="en-GB" b="1" dirty="0">
                <a:solidFill>
                  <a:srgbClr val="FF0000"/>
                </a:solidFill>
                <a:effectLst>
                  <a:outerShdw blurRad="38100" dist="38100" dir="2700000" algn="tl">
                    <a:srgbClr val="000000">
                      <a:alpha val="43137"/>
                    </a:srgbClr>
                  </a:outerShdw>
                </a:effectLst>
                <a:latin typeface="+mn-lt"/>
              </a:rPr>
              <a:t>Pandemic response in the EU</a:t>
            </a:r>
          </a:p>
        </p:txBody>
      </p:sp>
      <p:sp>
        <p:nvSpPr>
          <p:cNvPr id="3" name="Tartalom helye 2">
            <a:extLst>
              <a:ext uri="{FF2B5EF4-FFF2-40B4-BE49-F238E27FC236}">
                <a16:creationId xmlns:a16="http://schemas.microsoft.com/office/drawing/2014/main" id="{363FB464-97CF-42E8-BD49-9DFBC753A4B4}"/>
              </a:ext>
            </a:extLst>
          </p:cNvPr>
          <p:cNvSpPr>
            <a:spLocks noGrp="1"/>
          </p:cNvSpPr>
          <p:nvPr>
            <p:ph idx="1"/>
          </p:nvPr>
        </p:nvSpPr>
        <p:spPr>
          <a:xfrm>
            <a:off x="628651" y="1212574"/>
            <a:ext cx="3935894" cy="5546035"/>
          </a:xfrm>
        </p:spPr>
        <p:txBody>
          <a:bodyPr>
            <a:noAutofit/>
          </a:bodyPr>
          <a:lstStyle/>
          <a:p>
            <a:r>
              <a:rPr lang="en-GB" sz="1800" b="1" dirty="0"/>
              <a:t>EU failed to agree on common measures, mostly because of a legal framework that allows Member States to adopt unilateral measures in the case of an emergency </a:t>
            </a:r>
          </a:p>
          <a:p>
            <a:r>
              <a:rPr lang="en-GB" sz="1800" b="1" dirty="0"/>
              <a:t>Huge differences in protection measures, e.g. AT: full lockdown and mandatory vaccination; HU: use of masks indoors, slight restrictions (29 November 2021)</a:t>
            </a:r>
          </a:p>
          <a:p>
            <a:r>
              <a:rPr lang="en-GB" sz="1800" b="1" dirty="0"/>
              <a:t>Lack of trust and transparency between the countries, particularly with regard to enacting the International Health Regulations</a:t>
            </a:r>
          </a:p>
          <a:p>
            <a:r>
              <a:rPr lang="en-GB" sz="1800" b="1" dirty="0"/>
              <a:t>Success stories: digital COVID certificate, joint vaccine procurement, transfer of patients from overcrowded hospitals (from IT, RO to DE) </a:t>
            </a:r>
          </a:p>
        </p:txBody>
      </p:sp>
      <p:pic>
        <p:nvPicPr>
          <p:cNvPr id="1026" name="Picture 2">
            <a:extLst>
              <a:ext uri="{FF2B5EF4-FFF2-40B4-BE49-F238E27FC236}">
                <a16:creationId xmlns:a16="http://schemas.microsoft.com/office/drawing/2014/main" id="{79E2A5B6-CC53-4B8D-AF78-124F734C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357" y="1212575"/>
            <a:ext cx="4104860" cy="2726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A86B04-5B1C-405D-8C57-5B2A355F2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965" y="4079642"/>
            <a:ext cx="4104860" cy="277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5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B6F61B-ADC1-45FE-8B39-2BDFE189893A}"/>
              </a:ext>
            </a:extLst>
          </p:cNvPr>
          <p:cNvSpPr>
            <a:spLocks noGrp="1"/>
          </p:cNvSpPr>
          <p:nvPr>
            <p:ph type="title"/>
          </p:nvPr>
        </p:nvSpPr>
        <p:spPr>
          <a:xfrm>
            <a:off x="397565" y="178905"/>
            <a:ext cx="8398565" cy="526773"/>
          </a:xfrm>
        </p:spPr>
        <p:txBody>
          <a:bodyPr>
            <a:noAutofit/>
          </a:bodyPr>
          <a:lstStyle/>
          <a:p>
            <a:pPr algn="ctr"/>
            <a:r>
              <a:rPr lang="hu-HU" sz="2400" b="1" dirty="0">
                <a:solidFill>
                  <a:srgbClr val="FF0000"/>
                </a:solidFill>
                <a:effectLst>
                  <a:outerShdw blurRad="38100" dist="38100" dir="2700000" algn="tl">
                    <a:srgbClr val="000000">
                      <a:alpha val="43137"/>
                    </a:srgbClr>
                  </a:outerShdw>
                </a:effectLst>
                <a:latin typeface="+mn-lt"/>
              </a:rPr>
              <a:t>COVID-19: </a:t>
            </a:r>
            <a:r>
              <a:rPr lang="en-US" sz="2400" b="1" dirty="0">
                <a:solidFill>
                  <a:srgbClr val="FF0000"/>
                </a:solidFill>
                <a:effectLst>
                  <a:outerShdw blurRad="38100" dist="38100" dir="2700000" algn="tl">
                    <a:srgbClr val="000000">
                      <a:alpha val="43137"/>
                    </a:srgbClr>
                  </a:outerShdw>
                </a:effectLst>
                <a:latin typeface="+mn-lt"/>
              </a:rPr>
              <a:t>higher the vaccination rate, the lower the death rate </a:t>
            </a:r>
            <a:endParaRPr lang="en-GB" sz="2400" b="1" dirty="0">
              <a:solidFill>
                <a:srgbClr val="FF0000"/>
              </a:solidFill>
              <a:effectLst>
                <a:outerShdw blurRad="38100" dist="38100" dir="2700000" algn="tl">
                  <a:srgbClr val="000000">
                    <a:alpha val="43137"/>
                  </a:srgbClr>
                </a:outerShdw>
              </a:effectLst>
              <a:latin typeface="+mn-lt"/>
            </a:endParaRPr>
          </a:p>
        </p:txBody>
      </p:sp>
      <p:pic>
        <p:nvPicPr>
          <p:cNvPr id="2050" name="Picture 2">
            <a:extLst>
              <a:ext uri="{FF2B5EF4-FFF2-40B4-BE49-F238E27FC236}">
                <a16:creationId xmlns:a16="http://schemas.microsoft.com/office/drawing/2014/main" id="{A9F98BEC-4249-4E8C-9F39-0F90A38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1" y="775252"/>
            <a:ext cx="7633252" cy="608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4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1F161A-9F7B-43D4-AABB-B3BED22200E6}"/>
              </a:ext>
            </a:extLst>
          </p:cNvPr>
          <p:cNvSpPr>
            <a:spLocks noGrp="1"/>
          </p:cNvSpPr>
          <p:nvPr>
            <p:ph type="title"/>
          </p:nvPr>
        </p:nvSpPr>
        <p:spPr>
          <a:xfrm>
            <a:off x="628650" y="367748"/>
            <a:ext cx="7886700" cy="914400"/>
          </a:xfrm>
        </p:spPr>
        <p:txBody>
          <a:bodyPr>
            <a:normAutofit fontScale="90000"/>
          </a:bodyPr>
          <a:lstStyle/>
          <a:p>
            <a:pPr algn="ctr"/>
            <a:br>
              <a:rPr lang="hu-HU" sz="2800" b="1" dirty="0">
                <a:solidFill>
                  <a:srgbClr val="FF0000"/>
                </a:solidFill>
                <a:effectLst>
                  <a:outerShdw blurRad="38100" dist="38100" dir="2700000" algn="tl">
                    <a:srgbClr val="000000">
                      <a:alpha val="43137"/>
                    </a:srgbClr>
                  </a:outerShdw>
                </a:effectLst>
                <a:latin typeface="+mn-lt"/>
              </a:rPr>
            </a:br>
            <a:r>
              <a:rPr lang="hu-HU" sz="2800" b="1" dirty="0">
                <a:solidFill>
                  <a:srgbClr val="FF0000"/>
                </a:solidFill>
                <a:effectLst>
                  <a:outerShdw blurRad="38100" dist="38100" dir="2700000" algn="tl">
                    <a:srgbClr val="000000">
                      <a:alpha val="43137"/>
                    </a:srgbClr>
                  </a:outerShdw>
                </a:effectLst>
                <a:latin typeface="+mn-lt"/>
              </a:rPr>
              <a:t>W</a:t>
            </a:r>
            <a:r>
              <a:rPr lang="en-US" sz="2800" b="1" dirty="0">
                <a:solidFill>
                  <a:srgbClr val="FF0000"/>
                </a:solidFill>
                <a:effectLst>
                  <a:outerShdw blurRad="38100" dist="38100" dir="2700000" algn="tl">
                    <a:srgbClr val="000000">
                      <a:alpha val="43137"/>
                    </a:srgbClr>
                  </a:outerShdw>
                </a:effectLst>
                <a:latin typeface="+mn-lt"/>
              </a:rPr>
              <a:t>hat would happen if the EU had stronger health powers in a public health emergency? </a:t>
            </a:r>
            <a:br>
              <a:rPr lang="en-US" b="1" dirty="0">
                <a:solidFill>
                  <a:srgbClr val="FF0000"/>
                </a:solidFill>
                <a:effectLst>
                  <a:outerShdw blurRad="38100" dist="38100" dir="2700000" algn="tl">
                    <a:srgbClr val="000000">
                      <a:alpha val="43137"/>
                    </a:srgbClr>
                  </a:outerShdw>
                </a:effectLst>
                <a:latin typeface="+mn-lt"/>
              </a:rPr>
            </a:br>
            <a:endParaRPr lang="en-GB" b="1" dirty="0">
              <a:solidFill>
                <a:srgbClr val="FF0000"/>
              </a:solidFill>
              <a:effectLst>
                <a:outerShdw blurRad="38100" dist="38100" dir="2700000" algn="tl">
                  <a:srgbClr val="000000">
                    <a:alpha val="43137"/>
                  </a:srgbClr>
                </a:outerShdw>
              </a:effectLst>
              <a:latin typeface="+mn-lt"/>
            </a:endParaRPr>
          </a:p>
        </p:txBody>
      </p:sp>
      <p:sp>
        <p:nvSpPr>
          <p:cNvPr id="3" name="Tartalom helye 2">
            <a:extLst>
              <a:ext uri="{FF2B5EF4-FFF2-40B4-BE49-F238E27FC236}">
                <a16:creationId xmlns:a16="http://schemas.microsoft.com/office/drawing/2014/main" id="{D5BB49F7-F370-496A-B37A-E7942DECEAC4}"/>
              </a:ext>
            </a:extLst>
          </p:cNvPr>
          <p:cNvSpPr>
            <a:spLocks noGrp="1"/>
          </p:cNvSpPr>
          <p:nvPr>
            <p:ph idx="1"/>
          </p:nvPr>
        </p:nvSpPr>
        <p:spPr>
          <a:xfrm>
            <a:off x="628651" y="1282148"/>
            <a:ext cx="3943350" cy="5068955"/>
          </a:xfrm>
        </p:spPr>
        <p:txBody>
          <a:bodyPr>
            <a:normAutofit fontScale="77500" lnSpcReduction="20000"/>
          </a:bodyPr>
          <a:lstStyle/>
          <a:p>
            <a:r>
              <a:rPr lang="en-GB" sz="2000" b="1" dirty="0"/>
              <a:t>There would be no fragmented, country-specific, politics-driven pandemic response</a:t>
            </a:r>
            <a:endParaRPr lang="hu-HU" sz="2000" b="1" dirty="0"/>
          </a:p>
          <a:p>
            <a:r>
              <a:rPr lang="en-US" sz="2000" b="1" dirty="0"/>
              <a:t>Resources would be available to catch up with public health infrastructure in lagging MSs</a:t>
            </a:r>
            <a:r>
              <a:rPr lang="hu-HU" sz="2000" b="1" dirty="0"/>
              <a:t> </a:t>
            </a:r>
            <a:endParaRPr lang="en-GB" sz="2000" b="1" dirty="0"/>
          </a:p>
          <a:p>
            <a:r>
              <a:rPr lang="en-GB" sz="2000" b="1" dirty="0"/>
              <a:t>There would be a common, unified reporting system in the 27 Member States</a:t>
            </a:r>
          </a:p>
          <a:p>
            <a:r>
              <a:rPr lang="en-GB" sz="2000" b="1" dirty="0"/>
              <a:t>Pubic communication would be based exclusively on public health considerations </a:t>
            </a:r>
          </a:p>
          <a:p>
            <a:r>
              <a:rPr lang="en-GB" sz="2000" b="1" dirty="0"/>
              <a:t>The introduction and extent of restrictive measures in regions would depend on epidemiological  indicators such as the two-week average of the number of new </a:t>
            </a:r>
            <a:r>
              <a:rPr lang="hu-HU" sz="2000" b="1" dirty="0"/>
              <a:t>COVID-19 </a:t>
            </a:r>
            <a:r>
              <a:rPr lang="en-GB" sz="2000" b="1" dirty="0"/>
              <a:t>cases and deaths per 100,000 inhabitants</a:t>
            </a:r>
          </a:p>
          <a:p>
            <a:r>
              <a:rPr lang="en-GB" sz="2000" b="1" dirty="0"/>
              <a:t>Testing, contact-finding, patient care would be carried out according to evidence based protocols </a:t>
            </a:r>
          </a:p>
          <a:p>
            <a:r>
              <a:rPr lang="en-GB" sz="2000" b="1" dirty="0"/>
              <a:t>Only vaccines approved by the European Medicines Agency could be applied</a:t>
            </a:r>
          </a:p>
        </p:txBody>
      </p:sp>
      <p:pic>
        <p:nvPicPr>
          <p:cNvPr id="2050" name="Picture 2" descr="Chart: Are Europeans Satisfied With The EU&amp;#39;s Pandemic Response? | Statista">
            <a:extLst>
              <a:ext uri="{FF2B5EF4-FFF2-40B4-BE49-F238E27FC236}">
                <a16:creationId xmlns:a16="http://schemas.microsoft.com/office/drawing/2014/main" id="{1412C9B0-8A1C-41A6-B9A9-C80CD5F2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722" y="1282148"/>
            <a:ext cx="4164496" cy="48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5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14905" y="2506726"/>
            <a:ext cx="30619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State</a:t>
            </a:r>
            <a:r>
              <a:rPr sz="2400" spc="-35" dirty="0">
                <a:solidFill>
                  <a:srgbClr val="FFFFFF"/>
                </a:solidFill>
                <a:latin typeface="Calibri"/>
                <a:cs typeface="Calibri"/>
              </a:rPr>
              <a:t> </a:t>
            </a:r>
            <a:r>
              <a:rPr sz="2400" dirty="0">
                <a:solidFill>
                  <a:srgbClr val="FFFFFF"/>
                </a:solidFill>
                <a:latin typeface="Calibri"/>
                <a:cs typeface="Calibri"/>
              </a:rPr>
              <a:t>of</a:t>
            </a:r>
            <a:r>
              <a:rPr sz="2400" spc="-20" dirty="0">
                <a:solidFill>
                  <a:srgbClr val="FFFFFF"/>
                </a:solidFill>
                <a:latin typeface="Calibri"/>
                <a:cs typeface="Calibri"/>
              </a:rPr>
              <a:t> </a:t>
            </a:r>
            <a:r>
              <a:rPr sz="2400" dirty="0">
                <a:solidFill>
                  <a:srgbClr val="FFFFFF"/>
                </a:solidFill>
                <a:latin typeface="Calibri"/>
                <a:cs typeface="Calibri"/>
              </a:rPr>
              <a:t>Health</a:t>
            </a:r>
            <a:r>
              <a:rPr sz="2400" spc="-30" dirty="0">
                <a:solidFill>
                  <a:srgbClr val="FFFFFF"/>
                </a:solidFill>
                <a:latin typeface="Calibri"/>
                <a:cs typeface="Calibri"/>
              </a:rPr>
              <a:t> </a:t>
            </a:r>
            <a:r>
              <a:rPr sz="2400" dirty="0">
                <a:solidFill>
                  <a:srgbClr val="FFFFFF"/>
                </a:solidFill>
                <a:latin typeface="Calibri"/>
                <a:cs typeface="Calibri"/>
              </a:rPr>
              <a:t>in</a:t>
            </a:r>
            <a:r>
              <a:rPr sz="2400" spc="-20" dirty="0">
                <a:solidFill>
                  <a:srgbClr val="FFFFFF"/>
                </a:solidFill>
                <a:latin typeface="Calibri"/>
                <a:cs typeface="Calibri"/>
              </a:rPr>
              <a:t> </a:t>
            </a:r>
            <a:r>
              <a:rPr sz="2400" dirty="0">
                <a:solidFill>
                  <a:srgbClr val="FFFFFF"/>
                </a:solidFill>
                <a:latin typeface="Calibri"/>
                <a:cs typeface="Calibri"/>
              </a:rPr>
              <a:t>the</a:t>
            </a:r>
            <a:r>
              <a:rPr sz="2400" spc="-25" dirty="0">
                <a:solidFill>
                  <a:srgbClr val="FFFFFF"/>
                </a:solidFill>
                <a:latin typeface="Calibri"/>
                <a:cs typeface="Calibri"/>
              </a:rPr>
              <a:t> EU</a:t>
            </a:r>
            <a:endParaRPr sz="2400" dirty="0">
              <a:latin typeface="Calibri"/>
              <a:cs typeface="Calibri"/>
            </a:endParaRPr>
          </a:p>
        </p:txBody>
      </p:sp>
      <p:sp>
        <p:nvSpPr>
          <p:cNvPr id="3" name="object 3"/>
          <p:cNvSpPr txBox="1">
            <a:spLocks noGrp="1"/>
          </p:cNvSpPr>
          <p:nvPr>
            <p:ph type="title"/>
          </p:nvPr>
        </p:nvSpPr>
        <p:spPr>
          <a:xfrm>
            <a:off x="1914905" y="2860293"/>
            <a:ext cx="3460750" cy="101346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FFFFFF"/>
                </a:solidFill>
              </a:rPr>
              <a:t>Hungary</a:t>
            </a:r>
            <a:endParaRPr sz="4000" dirty="0"/>
          </a:p>
          <a:p>
            <a:pPr marL="12700">
              <a:lnSpc>
                <a:spcPct val="100000"/>
              </a:lnSpc>
              <a:spcBef>
                <a:spcPts val="100"/>
              </a:spcBef>
            </a:pPr>
            <a:r>
              <a:rPr sz="2400" dirty="0">
                <a:solidFill>
                  <a:srgbClr val="FFFFFF"/>
                </a:solidFill>
              </a:rPr>
              <a:t>Country</a:t>
            </a:r>
            <a:r>
              <a:rPr sz="2400" spc="-50" dirty="0">
                <a:solidFill>
                  <a:srgbClr val="FFFFFF"/>
                </a:solidFill>
              </a:rPr>
              <a:t> </a:t>
            </a:r>
            <a:r>
              <a:rPr sz="2400" dirty="0">
                <a:solidFill>
                  <a:srgbClr val="FFFFFF"/>
                </a:solidFill>
              </a:rPr>
              <a:t>Health</a:t>
            </a:r>
            <a:r>
              <a:rPr sz="2400" spc="-50" dirty="0">
                <a:solidFill>
                  <a:srgbClr val="FFFFFF"/>
                </a:solidFill>
              </a:rPr>
              <a:t> </a:t>
            </a:r>
            <a:r>
              <a:rPr sz="2400" dirty="0">
                <a:solidFill>
                  <a:srgbClr val="FFFFFF"/>
                </a:solidFill>
              </a:rPr>
              <a:t>Profile</a:t>
            </a:r>
            <a:r>
              <a:rPr sz="2400" spc="-35" dirty="0">
                <a:solidFill>
                  <a:srgbClr val="FFFFFF"/>
                </a:solidFill>
              </a:rPr>
              <a:t> </a:t>
            </a:r>
            <a:r>
              <a:rPr sz="2400" spc="-20" dirty="0">
                <a:solidFill>
                  <a:srgbClr val="FFFFFF"/>
                </a:solidFill>
              </a:rPr>
              <a:t>2019</a:t>
            </a:r>
            <a:endParaRPr sz="2400" dirty="0"/>
          </a:p>
        </p:txBody>
      </p:sp>
    </p:spTree>
  </p:cSld>
  <p:clrMapOvr>
    <a:masterClrMapping/>
  </p:clrMapOvr>
</p:sld>
</file>

<file path=ppt/theme/theme1.xml><?xml version="1.0" encoding="utf-8"?>
<a:theme xmlns:a="http://schemas.openxmlformats.org/drawingml/2006/main" name="1_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2899</TotalTime>
  <Words>1901</Words>
  <Application>Microsoft Office PowerPoint</Application>
  <PresentationFormat>Diavetítés a képernyőre (4:3 oldalarány)</PresentationFormat>
  <Paragraphs>229</Paragraphs>
  <Slides>20</Slides>
  <Notes>1</Notes>
  <HiddenSlides>0</HiddenSlides>
  <MMClips>0</MMClips>
  <ScaleCrop>false</ScaleCrop>
  <HeadingPairs>
    <vt:vector size="6" baseType="variant">
      <vt:variant>
        <vt:lpstr>Használt betűtípusok</vt:lpstr>
      </vt:variant>
      <vt:variant>
        <vt:i4>4</vt:i4>
      </vt:variant>
      <vt:variant>
        <vt:lpstr>Téma</vt:lpstr>
      </vt:variant>
      <vt:variant>
        <vt:i4>4</vt:i4>
      </vt:variant>
      <vt:variant>
        <vt:lpstr>Diacímek</vt:lpstr>
      </vt:variant>
      <vt:variant>
        <vt:i4>20</vt:i4>
      </vt:variant>
    </vt:vector>
  </HeadingPairs>
  <TitlesOfParts>
    <vt:vector size="28" baseType="lpstr">
      <vt:lpstr>Arial</vt:lpstr>
      <vt:lpstr>Calibri</vt:lpstr>
      <vt:lpstr>Calibri Light</vt:lpstr>
      <vt:lpstr>Times New Roman</vt:lpstr>
      <vt:lpstr>1_Office-téma</vt:lpstr>
      <vt:lpstr>Office Theme</vt:lpstr>
      <vt:lpstr>1_Office Theme</vt:lpstr>
      <vt:lpstr>Office-téma</vt:lpstr>
      <vt:lpstr>                 The European Health Union: will pandemic lessons accelerate health integration?  A viewpoint from Hungary </vt:lpstr>
      <vt:lpstr>Outline</vt:lpstr>
      <vt:lpstr> Antecedents  </vt:lpstr>
      <vt:lpstr>European Health Union: the first steps</vt:lpstr>
      <vt:lpstr> Slow progress in expanding European health competencies  </vt:lpstr>
      <vt:lpstr>Pandemic response in the EU</vt:lpstr>
      <vt:lpstr>COVID-19: higher the vaccination rate, the lower the death rate </vt:lpstr>
      <vt:lpstr> What would happen if the EU had stronger health powers in a public health emergency?  </vt:lpstr>
      <vt:lpstr>Hungary Country Health Profile 2019</vt:lpstr>
      <vt:lpstr>LE at birth in Hungary remains almost 5 years shorter than in the EU</vt:lpstr>
      <vt:lpstr>Hungary spends less on health care than most other EU countries</vt:lpstr>
      <vt:lpstr>FEPS sponsored Hungarian research on the assessment of the European Health Union</vt:lpstr>
      <vt:lpstr>How satisfied are you with the state of the national healthcare system overall? (All responders, %)</vt:lpstr>
      <vt:lpstr>Do you support the creation of the European Health Union?  (All responders, %)</vt:lpstr>
      <vt:lpstr>Do you agree that …? (All responders, %)</vt:lpstr>
      <vt:lpstr>If the health union would be realised, how would that change your opinion about the European union? (All responders, %)</vt:lpstr>
      <vt:lpstr>6 recommendations to be considered in the process of further developing the European Health Union (based on the Hungarian study)</vt:lpstr>
      <vt:lpstr> How can the European Health Union strengthen global health?  </vt:lpstr>
      <vt:lpstr>Concluding remarks</vt:lpstr>
      <vt:lpstr>Take away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European Health Union: will pandemic lessons accelerate health integration?  A viewpoint from Hungary </dc:title>
  <dc:creator>MKOK</dc:creator>
  <cp:lastModifiedBy>MKOK</cp:lastModifiedBy>
  <cp:revision>13</cp:revision>
  <dcterms:created xsi:type="dcterms:W3CDTF">2021-11-25T06:53:04Z</dcterms:created>
  <dcterms:modified xsi:type="dcterms:W3CDTF">2021-12-04T14:08:06Z</dcterms:modified>
</cp:coreProperties>
</file>